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335" r:id="rId3"/>
    <p:sldId id="348" r:id="rId4"/>
    <p:sldId id="333" r:id="rId5"/>
    <p:sldId id="337" r:id="rId6"/>
    <p:sldId id="336" r:id="rId7"/>
    <p:sldId id="338" r:id="rId8"/>
    <p:sldId id="332" r:id="rId9"/>
    <p:sldId id="339" r:id="rId10"/>
    <p:sldId id="340" r:id="rId11"/>
    <p:sldId id="341" r:id="rId12"/>
    <p:sldId id="342" r:id="rId13"/>
    <p:sldId id="34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76BEE-E786-4FD8-84B9-392544A1868B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EDF6A-BC61-430E-9CC6-590C4B4B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79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no </a:t>
            </a:r>
            <a:r>
              <a:rPr lang="en-US" dirty="0" err="1"/>
              <a:t>creepage</a:t>
            </a:r>
            <a:r>
              <a:rPr lang="en-US" dirty="0"/>
              <a:t> requirement in IPC-2221 B</a:t>
            </a:r>
            <a:r>
              <a:rPr lang="en-US" baseline="0" dirty="0"/>
              <a:t>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46C46E-FA36-4244-9B85-3934CE81D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1444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only 0.7 mm difference</a:t>
            </a:r>
            <a:r>
              <a:rPr lang="en-US" baseline="0" dirty="0"/>
              <a:t> between B4 and A6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46C46E-FA36-4244-9B85-3934CE81D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4512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use coating material,</a:t>
            </a:r>
            <a:r>
              <a:rPr lang="en-US" baseline="0" dirty="0"/>
              <a:t> you can switch from B2 to B4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46C46E-FA36-4244-9B85-3934CE81D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3401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/>
              <a:t>Creepage</a:t>
            </a:r>
            <a:r>
              <a:rPr lang="en-US" sz="1200" dirty="0"/>
              <a:t> requirement is designed to avoid tracking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46C46E-FA36-4244-9B85-3934CE81D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3101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Sometimes</a:t>
            </a:r>
            <a:r>
              <a:rPr lang="en-US" baseline="0" dirty="0"/>
              <a:t> we also need to consider Z-axis insulation in PCB design, which is also critical if we want to design </a:t>
            </a:r>
            <a:r>
              <a:rPr lang="en-US" baseline="0" dirty="0" err="1"/>
              <a:t>busbar</a:t>
            </a:r>
            <a:r>
              <a:rPr lang="en-US" baseline="0" dirty="0"/>
              <a:t>, PCB </a:t>
            </a:r>
            <a:r>
              <a:rPr lang="en-US" baseline="0" dirty="0" err="1"/>
              <a:t>busbar</a:t>
            </a:r>
            <a:r>
              <a:rPr lang="en-US" baseline="0" dirty="0"/>
              <a:t> or laminated </a:t>
            </a:r>
            <a:r>
              <a:rPr lang="en-US" baseline="0" dirty="0" err="1"/>
              <a:t>busbar</a:t>
            </a:r>
            <a:r>
              <a:rPr lang="en-US" baseline="0" dirty="0"/>
              <a:t>. We do not want to have any insulation issues here. In order to have more confidence, FEM is necessary.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46C46E-FA36-4244-9B85-3934CE81D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200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DF308-9FF4-436A-870A-EF9138431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78E130-5655-4C6E-9608-0477A9FE5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10FFF-0F08-4D51-8ECF-57C5DAA7E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AC03-0DEB-40B8-8273-1A54ED9C3E39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1F61C-3FC6-4D5B-A920-154C79EA2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8D51E-7215-4F41-94A5-5A7D979AC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3DD-9CF8-4653-AE18-E322E8B4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3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EB225-D74F-4F32-8E71-B0911CCF7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98FAC7-1112-4534-9EB5-3768089B7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EA0BF-0A6F-4E99-B7B3-38ABBD488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AC03-0DEB-40B8-8273-1A54ED9C3E39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6D9F2-A84D-408D-8515-BB41DE689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9421D-56B5-497E-BF53-3E6D72687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3DD-9CF8-4653-AE18-E322E8B4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5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0FA6D2-CC0C-4187-A0D4-1702A60D07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A1296-20AF-4C1C-9686-85431DFA5A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CEC91-A118-4842-821B-D9698BD12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AC03-0DEB-40B8-8273-1A54ED9C3E39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C5C05-59D5-46A2-B241-0947F0D9F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C74E9-8546-427F-B44A-ACBC47710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3DD-9CF8-4653-AE18-E322E8B4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94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19203"/>
            <a:ext cx="10363200" cy="2438399"/>
          </a:xfrm>
        </p:spPr>
        <p:txBody>
          <a:bodyPr>
            <a:normAutofit/>
          </a:bodyPr>
          <a:lstStyle>
            <a:lvl1pPr>
              <a:defRPr sz="2700">
                <a:solidFill>
                  <a:srgbClr val="0079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962400"/>
            <a:ext cx="8534400" cy="1905000"/>
          </a:xfrm>
        </p:spPr>
        <p:txBody>
          <a:bodyPr>
            <a:normAutofit/>
          </a:bodyPr>
          <a:lstStyle>
            <a:lvl1pPr marL="0" indent="0" algn="ctr">
              <a:buNone/>
              <a:defRPr sz="1350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2175">
                <a:solidFill>
                  <a:srgbClr val="262626"/>
                </a:solidFill>
              </a:rPr>
              <a:t>Click to edit Master subtitle style</a:t>
            </a:r>
            <a:endParaRPr lang="en-US" sz="2175" dirty="0">
              <a:solidFill>
                <a:srgbClr val="262626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1143000"/>
            <a:ext cx="1097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Logos_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154" b="66000"/>
          <a:stretch/>
        </p:blipFill>
        <p:spPr bwMode="auto">
          <a:xfrm>
            <a:off x="8978179" y="6070064"/>
            <a:ext cx="2823384" cy="627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067" y="128756"/>
            <a:ext cx="4803295" cy="99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03" y="6176161"/>
            <a:ext cx="2235200" cy="41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6224"/>
            <a:ext cx="990600" cy="891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44200" y="223035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617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10972800" cy="838200"/>
          </a:xfrm>
        </p:spPr>
        <p:txBody>
          <a:bodyPr>
            <a:normAutofit/>
          </a:bodyPr>
          <a:lstStyle>
            <a:lvl1pPr>
              <a:defRPr sz="2700" b="1">
                <a:solidFill>
                  <a:srgbClr val="0079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5105400"/>
          </a:xfrm>
        </p:spPr>
        <p:txBody>
          <a:bodyPr/>
          <a:lstStyle>
            <a:lvl1pPr marL="137160" indent="-171450">
              <a:buFont typeface="Arial"/>
              <a:buChar char="•"/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 marL="342900" indent="-171450">
              <a:buFont typeface="Wingdings" panose="05000000000000000000" pitchFamily="2" charset="2"/>
              <a:buChar char="v"/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 marL="548640" indent="-171450"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 marL="685800" indent="-171450"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 marL="857250"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09600" y="990600"/>
            <a:ext cx="1097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5283200" y="6553200"/>
            <a:ext cx="812800" cy="30480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>
              <a:defRPr>
                <a:solidFill>
                  <a:srgbClr val="007900"/>
                </a:solidFill>
              </a:defRPr>
            </a:lvl1pPr>
          </a:lstStyle>
          <a:p>
            <a:pPr>
              <a:defRPr/>
            </a:pP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222" y="6330163"/>
            <a:ext cx="1676400" cy="381789"/>
          </a:xfrm>
          <a:prstGeom prst="rect">
            <a:avLst/>
          </a:prstGeom>
        </p:spPr>
      </p:pic>
      <p:pic>
        <p:nvPicPr>
          <p:cNvPr id="11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78" y="6297085"/>
            <a:ext cx="1854200" cy="41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913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824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406903"/>
            <a:ext cx="10363200" cy="1362075"/>
          </a:xfrm>
        </p:spPr>
        <p:txBody>
          <a:bodyPr anchor="t"/>
          <a:lstStyle>
            <a:lvl1pPr algn="l">
              <a:defRPr sz="3000" b="1" cap="all">
                <a:solidFill>
                  <a:srgbClr val="0079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4406900"/>
            <a:ext cx="1097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11277600" y="6477000"/>
            <a:ext cx="812800" cy="3048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007900"/>
                </a:solidFill>
              </a:defRPr>
            </a:lvl1pPr>
          </a:lstStyle>
          <a:p>
            <a:pPr>
              <a:defRPr/>
            </a:pP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400800"/>
            <a:ext cx="1524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527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04800"/>
            <a:ext cx="10972800" cy="533400"/>
          </a:xfrm>
        </p:spPr>
        <p:txBody>
          <a:bodyPr>
            <a:normAutofit/>
          </a:bodyPr>
          <a:lstStyle>
            <a:lvl1pPr>
              <a:defRPr sz="2700" b="1">
                <a:solidFill>
                  <a:srgbClr val="0079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066800"/>
            <a:ext cx="5384800" cy="5105400"/>
          </a:xfrm>
        </p:spPr>
        <p:txBody>
          <a:bodyPr/>
          <a:lstStyle>
            <a:lvl1pPr marL="137160" indent="-171450">
              <a:buFont typeface="Arial"/>
              <a:buChar char="•"/>
              <a:defRPr sz="2100">
                <a:solidFill>
                  <a:schemeClr val="tx1">
                    <a:lumMod val="50000"/>
                  </a:schemeClr>
                </a:solidFill>
              </a:defRPr>
            </a:lvl1pPr>
            <a:lvl2pPr marL="342900" indent="-171450">
              <a:defRPr sz="1800">
                <a:solidFill>
                  <a:schemeClr val="tx1">
                    <a:lumMod val="50000"/>
                  </a:schemeClr>
                </a:solidFill>
              </a:defRPr>
            </a:lvl2pPr>
            <a:lvl3pPr marL="548640">
              <a:defRPr sz="1500">
                <a:solidFill>
                  <a:schemeClr val="tx1">
                    <a:lumMod val="50000"/>
                  </a:schemeClr>
                </a:solidFill>
              </a:defRPr>
            </a:lvl3pPr>
            <a:lvl4pPr marL="685800">
              <a:defRPr sz="1350">
                <a:solidFill>
                  <a:schemeClr val="tx1">
                    <a:lumMod val="50000"/>
                  </a:schemeClr>
                </a:solidFill>
              </a:defRPr>
            </a:lvl4pPr>
            <a:lvl5pPr marL="857250">
              <a:defRPr sz="135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11277600" y="6477000"/>
            <a:ext cx="812800" cy="3048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007900"/>
                </a:solidFill>
              </a:defRPr>
            </a:lvl1pPr>
          </a:lstStyle>
          <a:p>
            <a:pPr>
              <a:defRPr/>
            </a:pP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09600" y="914400"/>
            <a:ext cx="1097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297085"/>
            <a:ext cx="2235200" cy="41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sz="half" idx="11"/>
          </p:nvPr>
        </p:nvSpPr>
        <p:spPr>
          <a:xfrm>
            <a:off x="6134100" y="1066800"/>
            <a:ext cx="5384800" cy="5105400"/>
          </a:xfrm>
        </p:spPr>
        <p:txBody>
          <a:bodyPr/>
          <a:lstStyle>
            <a:lvl1pPr marL="137160" indent="-171450">
              <a:buFont typeface="Arial"/>
              <a:buChar char="•"/>
              <a:defRPr sz="2100">
                <a:solidFill>
                  <a:schemeClr val="tx1">
                    <a:lumMod val="50000"/>
                  </a:schemeClr>
                </a:solidFill>
              </a:defRPr>
            </a:lvl1pPr>
            <a:lvl2pPr marL="342900" indent="-171450">
              <a:defRPr sz="1800">
                <a:solidFill>
                  <a:schemeClr val="tx1">
                    <a:lumMod val="50000"/>
                  </a:schemeClr>
                </a:solidFill>
              </a:defRPr>
            </a:lvl2pPr>
            <a:lvl3pPr marL="548640">
              <a:defRPr sz="1500">
                <a:solidFill>
                  <a:schemeClr val="tx1">
                    <a:lumMod val="50000"/>
                  </a:schemeClr>
                </a:solidFill>
              </a:defRPr>
            </a:lvl3pPr>
            <a:lvl4pPr marL="685800">
              <a:defRPr sz="1350">
                <a:solidFill>
                  <a:schemeClr val="tx1">
                    <a:lumMod val="50000"/>
                  </a:schemeClr>
                </a:solidFill>
              </a:defRPr>
            </a:lvl4pPr>
            <a:lvl5pPr marL="857250">
              <a:defRPr sz="135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614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762000"/>
          </a:xfrm>
        </p:spPr>
        <p:txBody>
          <a:bodyPr>
            <a:normAutofit/>
          </a:bodyPr>
          <a:lstStyle>
            <a:lvl1pPr>
              <a:defRPr sz="2700">
                <a:solidFill>
                  <a:srgbClr val="0079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95400"/>
            <a:ext cx="5386917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1">
                    <a:lumMod val="5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981203"/>
            <a:ext cx="5386917" cy="4454525"/>
          </a:xfrm>
        </p:spPr>
        <p:txBody>
          <a:bodyPr/>
          <a:lstStyle>
            <a:lvl1pPr marL="257175" indent="-257175">
              <a:buFont typeface="Arial"/>
              <a:buChar char="•"/>
              <a:defRPr sz="18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15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135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295400"/>
            <a:ext cx="5389033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1">
                    <a:lumMod val="5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981203"/>
            <a:ext cx="5389033" cy="4530725"/>
          </a:xfrm>
        </p:spPr>
        <p:txBody>
          <a:bodyPr/>
          <a:lstStyle>
            <a:lvl1pPr marL="257175" indent="-257175">
              <a:buFont typeface="Arial"/>
              <a:buChar char="•"/>
              <a:defRPr sz="18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15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135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09600" y="1981200"/>
            <a:ext cx="53869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97600" y="1981200"/>
            <a:ext cx="53869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609600" y="990600"/>
            <a:ext cx="1097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297085"/>
            <a:ext cx="2235200" cy="41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11277600" y="6477000"/>
            <a:ext cx="812800" cy="3048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007900"/>
                </a:solidFill>
              </a:defRPr>
            </a:lvl1pPr>
          </a:lstStyle>
          <a:p>
            <a:pPr>
              <a:defRPr/>
            </a:pP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5" name="Picture 2" descr="Logos_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154" b="66000"/>
          <a:stretch/>
        </p:blipFill>
        <p:spPr bwMode="auto">
          <a:xfrm>
            <a:off x="8545353" y="6230940"/>
            <a:ext cx="2823384" cy="627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735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685800"/>
          </a:xfrm>
        </p:spPr>
        <p:txBody>
          <a:bodyPr>
            <a:normAutofit/>
          </a:bodyPr>
          <a:lstStyle>
            <a:lvl1pPr>
              <a:defRPr sz="2700">
                <a:solidFill>
                  <a:srgbClr val="0079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990600"/>
            <a:ext cx="1097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297085"/>
            <a:ext cx="2235200" cy="41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11277600" y="6477000"/>
            <a:ext cx="812800" cy="3048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007900"/>
                </a:solidFill>
              </a:defRPr>
            </a:lvl1pPr>
          </a:lstStyle>
          <a:p>
            <a:pPr>
              <a:defRPr/>
            </a:pP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230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297085"/>
            <a:ext cx="2235200" cy="41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11277600" y="6477000"/>
            <a:ext cx="812800" cy="3048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007900"/>
                </a:solidFill>
              </a:defRPr>
            </a:lvl1pPr>
          </a:lstStyle>
          <a:p>
            <a:pPr>
              <a:defRPr/>
            </a:pP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84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90CB2-3E95-4C2F-B700-71CFE4EA8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E45E2-51A4-42FE-A8AB-3846383B1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DA568-279B-492D-814F-D03D1177D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AC03-0DEB-40B8-8273-1A54ED9C3E39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D9AF4-4D99-4594-892A-B27BD7110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4B416-CD0E-48C6-A99D-D8DE0E631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3DD-9CF8-4653-AE18-E322E8B4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056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059" y="273050"/>
            <a:ext cx="4011084" cy="1162050"/>
          </a:xfrm>
        </p:spPr>
        <p:txBody>
          <a:bodyPr anchor="b"/>
          <a:lstStyle>
            <a:lvl1pPr algn="l">
              <a:defRPr sz="1500" b="1">
                <a:solidFill>
                  <a:srgbClr val="0079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5201" y="304800"/>
            <a:ext cx="6815667" cy="6324600"/>
          </a:xfrm>
        </p:spPr>
        <p:txBody>
          <a:bodyPr/>
          <a:lstStyle>
            <a:lvl1pPr marL="257175" indent="-257175">
              <a:buFont typeface="Arial"/>
              <a:buChar char="•"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>
              <a:buClrTx/>
              <a:defRPr sz="2100">
                <a:solidFill>
                  <a:sysClr val="windowText" lastClr="000000"/>
                </a:solidFill>
              </a:defRPr>
            </a:lvl2pPr>
            <a:lvl3pPr>
              <a:defRPr sz="1800">
                <a:solidFill>
                  <a:sysClr val="windowText" lastClr="000000"/>
                </a:solidFill>
              </a:defRPr>
            </a:lvl3pPr>
            <a:lvl4pPr>
              <a:defRPr sz="1500">
                <a:solidFill>
                  <a:sysClr val="windowText" lastClr="000000"/>
                </a:solidFill>
              </a:defRPr>
            </a:lvl4pPr>
            <a:lvl5pPr>
              <a:defRPr sz="1500">
                <a:solidFill>
                  <a:sysClr val="windowText" lastClr="000000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6059" y="1435100"/>
            <a:ext cx="4011084" cy="5194300"/>
          </a:xfrm>
        </p:spPr>
        <p:txBody>
          <a:bodyPr/>
          <a:lstStyle>
            <a:lvl1pPr marL="0" indent="0">
              <a:buNone/>
              <a:defRPr sz="1050">
                <a:solidFill>
                  <a:schemeClr val="tx1">
                    <a:lumMod val="5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09600" y="1447800"/>
            <a:ext cx="406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297085"/>
            <a:ext cx="2235200" cy="41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11277600" y="6477000"/>
            <a:ext cx="812800" cy="3048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007900"/>
                </a:solidFill>
              </a:defRPr>
            </a:lvl1pPr>
          </a:lstStyle>
          <a:p>
            <a:pPr>
              <a:defRPr/>
            </a:pP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795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>
                <a:solidFill>
                  <a:srgbClr val="0079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1262062"/>
          </a:xfrm>
        </p:spPr>
        <p:txBody>
          <a:bodyPr/>
          <a:lstStyle>
            <a:lvl1pPr marL="0" indent="0">
              <a:buNone/>
              <a:defRPr sz="1050">
                <a:solidFill>
                  <a:schemeClr val="tx1">
                    <a:lumMod val="5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389717" y="5367338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297085"/>
            <a:ext cx="2235200" cy="41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11277600" y="6477000"/>
            <a:ext cx="812800" cy="3048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900">
                <a:solidFill>
                  <a:srgbClr val="007900"/>
                </a:solidFill>
              </a:defRPr>
            </a:lvl1pPr>
          </a:lstStyle>
          <a:p>
            <a:pPr>
              <a:defRPr/>
            </a:pP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668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965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762000"/>
          </a:xfrm>
        </p:spPr>
        <p:txBody>
          <a:bodyPr>
            <a:normAutofit/>
          </a:bodyPr>
          <a:lstStyle>
            <a:lvl1pPr>
              <a:defRPr sz="2700">
                <a:solidFill>
                  <a:srgbClr val="0079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5029200"/>
          </a:xfrm>
        </p:spPr>
        <p:txBody>
          <a:bodyPr vert="eaVert"/>
          <a:lstStyle>
            <a:lvl1pPr marL="257175" indent="-257175">
              <a:buFont typeface="Arial"/>
              <a:buChar char="•"/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09600" y="1066800"/>
            <a:ext cx="1097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297085"/>
            <a:ext cx="2235200" cy="41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11277600" y="6477000"/>
            <a:ext cx="812800" cy="3048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900">
                <a:solidFill>
                  <a:srgbClr val="007900"/>
                </a:solidFill>
              </a:defRPr>
            </a:lvl1pPr>
          </a:lstStyle>
          <a:p>
            <a:pPr>
              <a:defRPr/>
            </a:pP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8200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6354762"/>
          </a:xfrm>
        </p:spPr>
        <p:txBody>
          <a:bodyPr vert="eaVert"/>
          <a:lstStyle>
            <a:lvl1pPr>
              <a:defRPr>
                <a:solidFill>
                  <a:srgbClr val="0079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6354762"/>
          </a:xfrm>
        </p:spPr>
        <p:txBody>
          <a:bodyPr vert="eaVert"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96714" y="676116"/>
            <a:ext cx="1790698" cy="590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 userDrawn="1"/>
        </p:nvCxnSpPr>
        <p:spPr>
          <a:xfrm flipV="1">
            <a:off x="8839202" y="304800"/>
            <a:ext cx="1" cy="632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11277600" y="6477000"/>
            <a:ext cx="812800" cy="3048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900">
                <a:solidFill>
                  <a:srgbClr val="007900"/>
                </a:solidFill>
              </a:defRPr>
            </a:lvl1pPr>
          </a:lstStyle>
          <a:p>
            <a:pPr>
              <a:defRPr/>
            </a:pP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3505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3376"/>
            <a:ext cx="4511040" cy="877824"/>
          </a:xfrm>
        </p:spPr>
        <p:txBody>
          <a:bodyPr anchor="b"/>
          <a:lstStyle>
            <a:lvl1pPr algn="l">
              <a:buNone/>
              <a:defRPr sz="1350" b="1">
                <a:solidFill>
                  <a:srgbClr val="0079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6858" indent="0">
              <a:buNone/>
              <a:defRPr sz="1050">
                <a:solidFill>
                  <a:schemeClr val="tx1">
                    <a:lumMod val="50000"/>
                  </a:schemeClr>
                </a:solidFill>
              </a:defRPr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21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15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150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112000" y="19812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297085"/>
            <a:ext cx="2235200" cy="41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11277600" y="6477000"/>
            <a:ext cx="812800" cy="3048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900">
                <a:solidFill>
                  <a:srgbClr val="007900"/>
                </a:solidFill>
              </a:defRPr>
            </a:lvl1pPr>
          </a:lstStyle>
          <a:p>
            <a:pPr>
              <a:defRPr/>
            </a:pP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22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5538D-6566-446C-A177-A79836D32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12EFA-BC23-446A-9AB4-9AD464C17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CBCC0-2B7A-4E9D-A5B2-CBEB3D142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AC03-0DEB-40B8-8273-1A54ED9C3E39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54306-58FB-41FB-80E0-D0F9FB15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A584D-E831-403D-935D-2CBC0C001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3DD-9CF8-4653-AE18-E322E8B4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1AA89-1687-4EDE-80DD-0FB339832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2B64E-719F-49A3-8E90-FEBC24196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FBA758-D13C-41BB-9916-D1708CFFA4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D44FA6-7E91-4B89-95A8-83D60F57C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AC03-0DEB-40B8-8273-1A54ED9C3E39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ADFA0-551A-4A06-814F-A0E5C5835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0F55D-E0E1-413A-8666-68DE6CE12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3DD-9CF8-4653-AE18-E322E8B4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9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2A61D-C690-4086-8580-1748149F8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D594A-ED89-4C9D-8A80-314789F1D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BCAE74-4127-4D15-A684-E838C4A0B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6A27AA-D4A3-483B-9631-9DBA84807F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A4515D-3B70-4273-B45B-D62C52FB40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908384-5A2A-4A0D-AF98-FE24112EA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AC03-0DEB-40B8-8273-1A54ED9C3E39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3273A5-6232-4D84-8971-AA0E2953C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5403E6-5852-4BB9-9D14-EBF55AAF3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3DD-9CF8-4653-AE18-E322E8B4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4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9020A-773E-415E-9DC0-1D5BFAC8E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B42D34-2914-4444-B486-4232D00B6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AC03-0DEB-40B8-8273-1A54ED9C3E39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13653C-1F15-46E2-8722-BA85D7359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5F41F9-65F0-488F-BFEC-FF801E35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3DD-9CF8-4653-AE18-E322E8B4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4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22C708-2CDD-476B-B05A-0BF4FFE8B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AC03-0DEB-40B8-8273-1A54ED9C3E39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40B7C8-EDB9-44B0-9007-929A1E954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8EB88E-31C7-4C87-AAA8-0208604D6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3DD-9CF8-4653-AE18-E322E8B4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0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94080-8BEC-49A8-870A-1CB5A5D5A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B6073-1E35-4FAB-95DA-628C33B41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E6770B-96A6-402F-9749-BB34E87D9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E7BDF-7EAC-4F0C-9808-815131AE7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AC03-0DEB-40B8-8273-1A54ED9C3E39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3DBB4-8B5C-47D0-9F01-9848E293C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E35A1F-B84E-4497-9EEA-70A33682C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3DD-9CF8-4653-AE18-E322E8B4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0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19066-28AE-4412-92F9-0BFF50E62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2B7BB3-FDBE-4F1D-B6F1-11BAB5CD50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18C841-E1F8-45D3-98DB-63C106653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D415D-D199-44EE-849C-30DBC713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AC03-0DEB-40B8-8273-1A54ED9C3E39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9D545-0A1A-494A-92B5-2102CD3AC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F86BD-4EE5-4F57-8DA4-6946EAA3D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E3DD-9CF8-4653-AE18-E322E8B4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0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033E6F-B932-4364-86F0-A77AC3693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6EC59-BC8C-4465-9FBC-441F30EA4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EA5FF-BFA6-4C35-AFF8-7DFCA91B82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3AC03-0DEB-40B8-8273-1A54ED9C3E39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68854-8AE2-44B0-ABD5-C439D3070E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26791-3D0F-4256-81FE-DC9E8D3FC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E3DD-9CF8-4653-AE18-E322E8B4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5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1277600" y="6477000"/>
            <a:ext cx="812800" cy="3048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900">
                <a:solidFill>
                  <a:srgbClr val="007900"/>
                </a:solidFill>
              </a:defRPr>
            </a:lvl1pPr>
          </a:lstStyle>
          <a:p>
            <a:pPr>
              <a:defRPr/>
            </a:pPr>
            <a:fld id="{C828D3FC-A0B5-43DE-98B8-D1D2A830C5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35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2400" kern="1200">
          <a:solidFill>
            <a:srgbClr val="0079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ClrTx/>
        <a:buSzPct val="75000"/>
        <a:buFont typeface="Wingdings 2" pitchFamily="18" charset="2"/>
        <a:buChar char=""/>
        <a:defRPr sz="21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203722" indent="-167879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Insulation Design Overview: Clearance and Creepage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0" indent="-27432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Clearance: shortest path between two conductive parts,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measured through air</a:t>
            </a:r>
          </a:p>
          <a:p>
            <a:pPr marL="182880" indent="-27432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err="1"/>
              <a:t>Creepage</a:t>
            </a:r>
            <a:r>
              <a:rPr lang="en-US" sz="2000" dirty="0"/>
              <a:t>: shortest path between two conductive parts,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measured along the surface of the insulation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How to look up clearance and </a:t>
            </a:r>
            <a:r>
              <a:rPr lang="en-US" sz="2000" dirty="0" err="1"/>
              <a:t>creepage</a:t>
            </a:r>
            <a:r>
              <a:rPr lang="en-US" sz="2000" dirty="0"/>
              <a:t> requirements?</a:t>
            </a:r>
          </a:p>
          <a:p>
            <a:pPr marL="45720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International standard: IEC 60950</a:t>
            </a:r>
          </a:p>
          <a:p>
            <a:pPr marL="45720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National standard of USA and Canada: </a:t>
            </a:r>
            <a:r>
              <a:rPr lang="en-US" sz="1800" b="1" dirty="0"/>
              <a:t>UL 60950</a:t>
            </a:r>
            <a:r>
              <a:rPr lang="en-US" sz="1800" dirty="0"/>
              <a:t> (based on IEC 60950)</a:t>
            </a:r>
          </a:p>
          <a:p>
            <a:pPr marL="45720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In PCB design, clearance can be obtained in </a:t>
            </a:r>
            <a:r>
              <a:rPr lang="en-US" sz="1800" b="1" dirty="0"/>
              <a:t>IPC-2221B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How to make sure that the requirements are satisfied?</a:t>
            </a:r>
          </a:p>
          <a:p>
            <a:pPr marL="45720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Talk with UL and get the converter certified by UL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28D3FC-A0B5-43DE-98B8-D1D2A830C5C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6138" y="1600200"/>
            <a:ext cx="3613722" cy="38231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06514" y="6131144"/>
            <a:ext cx="8780585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50"/>
              </a:spcAft>
              <a:buClrTx/>
              <a:buSzPts val="800"/>
              <a:buFontTx/>
              <a:buNone/>
              <a:tabLst>
                <a:tab pos="2286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Standard for Safety of Information Technology Equipment- Part 1: General Requirements, UL 60950-1, 2007.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50"/>
              </a:spcAft>
              <a:buClrTx/>
              <a:buSzPts val="800"/>
              <a:buFontTx/>
              <a:buNone/>
              <a:tabLst>
                <a:tab pos="2286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Generic Standard on Printed Board Design, IPC-2221B, 2012.</a:t>
            </a:r>
          </a:p>
        </p:txBody>
      </p:sp>
    </p:spTree>
    <p:extLst>
      <p:ext uri="{BB962C8B-B14F-4D97-AF65-F5344CB8AC3E}">
        <p14:creationId xmlns:p14="http://schemas.microsoft.com/office/powerpoint/2010/main" val="4126689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Creepage</a:t>
            </a:r>
            <a:r>
              <a:rPr lang="en-US" sz="3200" dirty="0"/>
              <a:t> Requirements from UL 60950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Linear interpolation is allowed between the two nearest points</a:t>
            </a:r>
          </a:p>
          <a:p>
            <a:r>
              <a:rPr lang="en-US" sz="2000" dirty="0"/>
              <a:t>Values should be 2X those in the table for </a:t>
            </a:r>
            <a:r>
              <a:rPr lang="en-US" sz="2000" b="1" dirty="0"/>
              <a:t>reinforced insulation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28D3FC-A0B5-43DE-98B8-D1D2A830C5C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3346" y="1850226"/>
            <a:ext cx="6292362" cy="4757453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6972301" y="2664069"/>
            <a:ext cx="571500" cy="4747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2804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Tips in Designing </a:t>
            </a:r>
            <a:r>
              <a:rPr lang="en-US" sz="2800" dirty="0" err="1"/>
              <a:t>Creepage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Two tips to reduce </a:t>
            </a:r>
            <a:r>
              <a:rPr lang="en-US" dirty="0" err="1"/>
              <a:t>creepage</a:t>
            </a:r>
            <a:r>
              <a:rPr lang="en-US" dirty="0"/>
              <a:t> distance requirement</a:t>
            </a:r>
          </a:p>
          <a:p>
            <a:r>
              <a:rPr lang="en-US" sz="2000" dirty="0"/>
              <a:t>Add slots, notches, or grooves</a:t>
            </a:r>
          </a:p>
          <a:p>
            <a:r>
              <a:rPr lang="en-US" sz="2000" dirty="0"/>
              <a:t>Use coating with higher CTI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Examples</a:t>
            </a:r>
          </a:p>
          <a:p>
            <a:r>
              <a:rPr lang="en-US" sz="2000" dirty="0"/>
              <a:t>Minimum </a:t>
            </a:r>
            <a:r>
              <a:rPr lang="en-US" sz="2000" dirty="0" err="1"/>
              <a:t>creepage</a:t>
            </a:r>
            <a:r>
              <a:rPr lang="en-US" sz="2000" dirty="0"/>
              <a:t> for 10 kV RMS for different cases</a:t>
            </a:r>
          </a:p>
          <a:p>
            <a:pPr marL="365760" indent="-274320">
              <a:buFont typeface="Wingdings" panose="05000000000000000000" pitchFamily="2" charset="2"/>
              <a:buChar char="ü"/>
            </a:pPr>
            <a:r>
              <a:rPr lang="en-US" sz="1800" dirty="0"/>
              <a:t>Pollution Degree 1: 40 mm</a:t>
            </a:r>
          </a:p>
          <a:p>
            <a:pPr marL="365760" indent="-274320">
              <a:buFont typeface="Wingdings" panose="05000000000000000000" pitchFamily="2" charset="2"/>
              <a:buChar char="ü"/>
            </a:pPr>
            <a:r>
              <a:rPr lang="en-US" sz="1800" dirty="0"/>
              <a:t>Pollution Degree 2, material group I: 50 mm </a:t>
            </a:r>
          </a:p>
          <a:p>
            <a:pPr marL="365760" indent="-274320">
              <a:buFont typeface="Wingdings" panose="05000000000000000000" pitchFamily="2" charset="2"/>
              <a:buChar char="ü"/>
            </a:pPr>
            <a:r>
              <a:rPr lang="en-US" sz="1800" b="1" dirty="0"/>
              <a:t>Pollution Degree 2, material group II: 71 mm </a:t>
            </a:r>
          </a:p>
          <a:p>
            <a:pPr marL="365760" indent="-274320">
              <a:buFont typeface="Wingdings" panose="05000000000000000000" pitchFamily="2" charset="2"/>
              <a:buChar char="ü"/>
            </a:pPr>
            <a:r>
              <a:rPr lang="en-US" sz="1800" dirty="0"/>
              <a:t>Pollution Degree 2, material group </a:t>
            </a:r>
            <a:r>
              <a:rPr lang="en-US" sz="1800" dirty="0" err="1"/>
              <a:t>IIIa</a:t>
            </a:r>
            <a:r>
              <a:rPr lang="en-US" sz="1800" dirty="0"/>
              <a:t> or </a:t>
            </a:r>
            <a:r>
              <a:rPr lang="en-US" sz="1800" dirty="0" err="1"/>
              <a:t>IIIb</a:t>
            </a:r>
            <a:r>
              <a:rPr lang="en-US" sz="1800" dirty="0"/>
              <a:t>: 100 mm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Typically required </a:t>
            </a:r>
            <a:r>
              <a:rPr lang="en-US" sz="2000" dirty="0" err="1"/>
              <a:t>creepage</a:t>
            </a:r>
            <a:r>
              <a:rPr lang="en-US" sz="2000" dirty="0"/>
              <a:t> is longer than required clearance</a:t>
            </a:r>
          </a:p>
          <a:p>
            <a:pPr marL="365760" indent="-274320">
              <a:buFont typeface="Wingdings" panose="05000000000000000000" pitchFamily="2" charset="2"/>
              <a:buChar char="ü"/>
            </a:pPr>
            <a:r>
              <a:rPr lang="en-US" sz="1800" dirty="0"/>
              <a:t>10 kV DC for B4/A6 combination: 30.6 mm clearance, 71 mm </a:t>
            </a:r>
            <a:r>
              <a:rPr lang="en-US" sz="1800" dirty="0" err="1"/>
              <a:t>creepage</a:t>
            </a:r>
            <a:endParaRPr lang="en-US" sz="1800" dirty="0"/>
          </a:p>
          <a:p>
            <a:pPr marL="365760" indent="-274320">
              <a:buFont typeface="Wingdings" panose="05000000000000000000" pitchFamily="2" charset="2"/>
              <a:buChar char="ü"/>
            </a:pPr>
            <a:r>
              <a:rPr lang="en-US" sz="1800" dirty="0"/>
              <a:t>Usually satisfy clearance requirement first, and then add slots or grooves</a:t>
            </a:r>
          </a:p>
          <a:p>
            <a:pPr marL="365760" indent="-274320">
              <a:buFont typeface="Wingdings" panose="05000000000000000000" pitchFamily="2" charset="2"/>
              <a:buChar char="ü"/>
            </a:pPr>
            <a:r>
              <a:rPr lang="en-US" sz="1800" dirty="0"/>
              <a:t>Based on UL 60950, if </a:t>
            </a:r>
            <a:r>
              <a:rPr lang="en-US" sz="1800" dirty="0" err="1"/>
              <a:t>creepage</a:t>
            </a:r>
            <a:r>
              <a:rPr lang="en-US" sz="1800" dirty="0"/>
              <a:t> distance is less than clearance, the clearance</a:t>
            </a:r>
          </a:p>
          <a:p>
            <a:pPr marL="91440" indent="0">
              <a:buNone/>
            </a:pPr>
            <a:r>
              <a:rPr lang="en-US" sz="1800" dirty="0"/>
              <a:t>shall be the required </a:t>
            </a:r>
            <a:r>
              <a:rPr lang="en-US" sz="1800" dirty="0" err="1"/>
              <a:t>creepage</a:t>
            </a:r>
            <a:r>
              <a:rPr lang="en-US" sz="1800" dirty="0"/>
              <a:t> distance  </a:t>
            </a:r>
          </a:p>
          <a:p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28D3FC-A0B5-43DE-98B8-D1D2A830C5C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5491" y="1467014"/>
            <a:ext cx="3965331" cy="230858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179657" y="6248400"/>
            <a:ext cx="437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https://pcbdesign.smps.us/creepage.html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0456" y="3940730"/>
            <a:ext cx="2491155" cy="230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005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Z-axis Insulation in PCB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IPC-2221B: for Z-axis spacing considerations, use the dielectric breakdown of the specific material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Dielectric breakdown strength of PCB dielectric material shrinks as time goes by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High </a:t>
            </a:r>
            <a:r>
              <a:rPr lang="en-US" sz="2000" i="1" dirty="0"/>
              <a:t>dv/</a:t>
            </a:r>
            <a:r>
              <a:rPr lang="en-US" sz="2000" i="1" dirty="0" err="1"/>
              <a:t>dt</a:t>
            </a:r>
            <a:r>
              <a:rPr lang="en-US" sz="2000" dirty="0"/>
              <a:t> of PWM voltage accelerates the aging of PCB dielectric material, requiring more design margin and better PCB dielectric material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28D3FC-A0B5-43DE-98B8-D1D2A830C5C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09346" y="3709051"/>
          <a:ext cx="8360507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315">
                  <a:extLst>
                    <a:ext uri="{9D8B030D-6E8A-4147-A177-3AD203B41FA5}">
                      <a16:colId xmlns:a16="http://schemas.microsoft.com/office/drawing/2014/main" val="2831556722"/>
                    </a:ext>
                  </a:extLst>
                </a:gridCol>
                <a:gridCol w="2295281">
                  <a:extLst>
                    <a:ext uri="{9D8B030D-6E8A-4147-A177-3AD203B41FA5}">
                      <a16:colId xmlns:a16="http://schemas.microsoft.com/office/drawing/2014/main" val="689252078"/>
                    </a:ext>
                  </a:extLst>
                </a:gridCol>
                <a:gridCol w="2039327">
                  <a:extLst>
                    <a:ext uri="{9D8B030D-6E8A-4147-A177-3AD203B41FA5}">
                      <a16:colId xmlns:a16="http://schemas.microsoft.com/office/drawing/2014/main" val="64010490"/>
                    </a:ext>
                  </a:extLst>
                </a:gridCol>
                <a:gridCol w="2303584">
                  <a:extLst>
                    <a:ext uri="{9D8B030D-6E8A-4147-A177-3AD203B41FA5}">
                      <a16:colId xmlns:a16="http://schemas.microsoft.com/office/drawing/2014/main" val="27139985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Material Type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Max. Operating Temperature (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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Voltage (V/mil)</a:t>
                      </a:r>
                    </a:p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Aged rating</a:t>
                      </a:r>
                      <a:r>
                        <a:rPr lang="en-US" sz="1600" b="1" kern="1200" baseline="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(V/mil)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517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105-130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150-300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576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FR4-High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Temp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130-150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150-300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23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BT-Epoxy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140-160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400-600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321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Polyimide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150-190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500-700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947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369037" y="6152531"/>
            <a:ext cx="79443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Florkowska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M.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Florkowski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J.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Roehrich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and P.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Zydron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“The influence of PWM stresses on degradation processes in electrical insulation systems,”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Annual Report Conference on Electrical Insulation and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Dielectic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Phenomena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Oct 2010, pp. 1–4.</a:t>
            </a:r>
          </a:p>
        </p:txBody>
      </p:sp>
    </p:spTree>
    <p:extLst>
      <p:ext uri="{BB962C8B-B14F-4D97-AF65-F5344CB8AC3E}">
        <p14:creationId xmlns:p14="http://schemas.microsoft.com/office/powerpoint/2010/main" val="1126645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Insulation Design: Types of Insulation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365760">
              <a:buFont typeface="Wingdings" panose="05000000000000000000" pitchFamily="2" charset="2"/>
              <a:buChar char="Ø"/>
            </a:pPr>
            <a:r>
              <a:rPr lang="en-US" dirty="0"/>
              <a:t>Different types of insulation based on UL 60950</a:t>
            </a:r>
          </a:p>
          <a:p>
            <a:pPr marL="640080" indent="-365760">
              <a:buFont typeface="Wingdings" panose="05000000000000000000" pitchFamily="2" charset="2"/>
              <a:buChar char="ü"/>
            </a:pPr>
            <a:r>
              <a:rPr lang="en-US" sz="2000" dirty="0"/>
              <a:t>Functional insulation: insulation that is necessary only for correct functioning of equipment (</a:t>
            </a:r>
            <a:r>
              <a:rPr lang="en-US" sz="2000" b="1" dirty="0"/>
              <a:t>no protection against electric shock</a:t>
            </a:r>
            <a:r>
              <a:rPr lang="en-US" sz="2000" dirty="0"/>
              <a:t>)</a:t>
            </a:r>
          </a:p>
          <a:p>
            <a:pPr marL="640080" indent="-365760">
              <a:buFont typeface="Wingdings" panose="05000000000000000000" pitchFamily="2" charset="2"/>
              <a:buChar char="ü"/>
            </a:pPr>
            <a:r>
              <a:rPr lang="en-US" sz="2000" dirty="0"/>
              <a:t>Basic insulation: insulation to provide basic protection against electric shock</a:t>
            </a:r>
          </a:p>
          <a:p>
            <a:pPr marL="640080" indent="-365760">
              <a:buFont typeface="Wingdings" panose="05000000000000000000" pitchFamily="2" charset="2"/>
              <a:buChar char="ü"/>
            </a:pPr>
            <a:r>
              <a:rPr lang="en-US" sz="2000" dirty="0"/>
              <a:t>Supplementary insulation: independent insulation applied </a:t>
            </a:r>
            <a:r>
              <a:rPr lang="en-US" sz="2000" b="1" dirty="0"/>
              <a:t>in addition to basic insulation </a:t>
            </a:r>
            <a:r>
              <a:rPr lang="en-US" sz="2000" dirty="0"/>
              <a:t>in order to reduce the risk of electric shock in the event of a failure of the basic insulation</a:t>
            </a:r>
          </a:p>
          <a:p>
            <a:pPr marL="640080" indent="-365760">
              <a:buFont typeface="Wingdings" panose="05000000000000000000" pitchFamily="2" charset="2"/>
              <a:buChar char="ü"/>
            </a:pPr>
            <a:r>
              <a:rPr lang="en-US" sz="2000" dirty="0"/>
              <a:t>Double insulation: insulation comprising both basic insulation and supplementary insulation</a:t>
            </a:r>
          </a:p>
          <a:p>
            <a:pPr marL="640080" indent="-365760">
              <a:buFont typeface="Wingdings" panose="05000000000000000000" pitchFamily="2" charset="2"/>
              <a:buChar char="ü"/>
            </a:pPr>
            <a:r>
              <a:rPr lang="en-US" sz="2000" dirty="0"/>
              <a:t>Reinforced insulation: single insulation system that provides a degree of protection against electric shock equivalent to double insulation</a:t>
            </a:r>
          </a:p>
          <a:p>
            <a:pPr marL="457200" indent="-365760">
              <a:buFont typeface="Wingdings" panose="05000000000000000000" pitchFamily="2" charset="2"/>
              <a:buChar char="Ø"/>
            </a:pPr>
            <a:r>
              <a:rPr lang="en-US" dirty="0"/>
              <a:t>Different types of insulation are required for different cases according to UL 60950</a:t>
            </a:r>
          </a:p>
          <a:p>
            <a:pPr marL="457200" indent="-365760">
              <a:buFont typeface="Wingdings" panose="05000000000000000000" pitchFamily="2" charset="2"/>
              <a:buChar char="Ø"/>
            </a:pPr>
            <a:r>
              <a:rPr lang="en-US" dirty="0"/>
              <a:t>Hazardous voltage: voltage exceeding </a:t>
            </a:r>
            <a:r>
              <a:rPr lang="en-US" b="1" dirty="0"/>
              <a:t>42.4 V peak, or 60 V dc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28D3FC-A0B5-43DE-98B8-D1D2A830C5C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94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Clearance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CLEARANCES shall be so dimensioned that </a:t>
            </a:r>
            <a:r>
              <a:rPr lang="en-US" sz="2000" dirty="0" err="1"/>
              <a:t>overvoltages</a:t>
            </a:r>
            <a:r>
              <a:rPr lang="en-US" sz="2000" dirty="0"/>
              <a:t>, including transients, which may enter the equipment, and peak voltages which may be generated within the equipment, do not break down the CLEARANCE</a:t>
            </a:r>
          </a:p>
          <a:p>
            <a:r>
              <a:rPr lang="en-US" sz="2000" dirty="0"/>
              <a:t>Common clearance requirements from UL 60950 only apply for equipment to be operated up to 2000 m above sea level</a:t>
            </a:r>
          </a:p>
          <a:p>
            <a:r>
              <a:rPr lang="en-US" sz="2000" dirty="0"/>
              <a:t>Clearance requirements for &gt;2000 m above sea level operation: refer to IEC 60664-1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28D3FC-A0B5-43DE-98B8-D1D2A830C5C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587" y="3162300"/>
            <a:ext cx="7810500" cy="30099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70366" y="6276201"/>
            <a:ext cx="79062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50"/>
              </a:spcAft>
              <a:buClrTx/>
              <a:buSzPts val="800"/>
              <a:buFontTx/>
              <a:buNone/>
              <a:tabLst>
                <a:tab pos="2286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Standard for Safety of Information Technology Equipment- Part 1: General Requirements, UL 60950-1, 2007.</a:t>
            </a:r>
          </a:p>
        </p:txBody>
      </p:sp>
    </p:spTree>
    <p:extLst>
      <p:ext uri="{BB962C8B-B14F-4D97-AF65-F5344CB8AC3E}">
        <p14:creationId xmlns:p14="http://schemas.microsoft.com/office/powerpoint/2010/main" val="1892025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Clearance Requirements from IPC-2221B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Seven categories to consider</a:t>
            </a:r>
          </a:p>
          <a:p>
            <a:pPr marL="365760" indent="-274320"/>
            <a:r>
              <a:rPr lang="en-US" sz="2000" dirty="0"/>
              <a:t>Bare PCB board</a:t>
            </a:r>
          </a:p>
          <a:p>
            <a:pPr marL="457200" indent="-365760">
              <a:buFont typeface="Wingdings" panose="05000000000000000000" pitchFamily="2" charset="2"/>
              <a:buChar char="ü"/>
            </a:pPr>
            <a:r>
              <a:rPr lang="en-US" sz="1800" dirty="0"/>
              <a:t>B1-internal conductor: between internal conductors or internal conductor and via/plated hole</a:t>
            </a:r>
          </a:p>
          <a:p>
            <a:pPr marL="457200" indent="-365760">
              <a:buFont typeface="Wingdings" panose="05000000000000000000" pitchFamily="2" charset="2"/>
              <a:buChar char="ü"/>
            </a:pPr>
            <a:r>
              <a:rPr lang="en-US" sz="1800" dirty="0"/>
              <a:t>B2: external conductor, uncoated, sea level to 3050 m (10007 feet)</a:t>
            </a:r>
          </a:p>
          <a:p>
            <a:pPr marL="457200" indent="-365760">
              <a:buFont typeface="Wingdings" panose="05000000000000000000" pitchFamily="2" charset="2"/>
              <a:buChar char="ü"/>
            </a:pPr>
            <a:r>
              <a:rPr lang="en-US" sz="1800" dirty="0"/>
              <a:t>B3: external conductor, uncoated, over 3050 m (10007 feet)</a:t>
            </a:r>
          </a:p>
          <a:p>
            <a:pPr marL="457200" indent="-365760">
              <a:buFont typeface="Wingdings" panose="05000000000000000000" pitchFamily="2" charset="2"/>
              <a:buChar char="ü"/>
            </a:pPr>
            <a:r>
              <a:rPr lang="en-US" sz="1800" dirty="0"/>
              <a:t>B4: external conductors, with permanent polymer coating (Any Elevation)</a:t>
            </a:r>
          </a:p>
          <a:p>
            <a:pPr marL="365760" indent="-274320"/>
            <a:r>
              <a:rPr lang="en-US" sz="2000" dirty="0"/>
              <a:t>PCB assembly</a:t>
            </a:r>
          </a:p>
          <a:p>
            <a:pPr marL="457200" indent="-365760">
              <a:buFont typeface="Wingdings" panose="05000000000000000000" pitchFamily="2" charset="2"/>
              <a:buChar char="ü"/>
            </a:pPr>
            <a:r>
              <a:rPr lang="en-US" sz="1800" dirty="0"/>
              <a:t>A5: external conductors, with conformal coating over PCB assembly (Any Elevation)</a:t>
            </a:r>
          </a:p>
          <a:p>
            <a:pPr marL="457200" indent="-365760">
              <a:buFont typeface="Wingdings" panose="05000000000000000000" pitchFamily="2" charset="2"/>
              <a:buChar char="ü"/>
            </a:pPr>
            <a:r>
              <a:rPr lang="en-US" sz="1800" dirty="0"/>
              <a:t>A6: external component lead/termination, uncoated, sea level to 3050 m (10007 feet)</a:t>
            </a:r>
          </a:p>
          <a:p>
            <a:pPr marL="457200" indent="-365760">
              <a:buFont typeface="Wingdings" panose="05000000000000000000" pitchFamily="2" charset="2"/>
              <a:buChar char="ü"/>
            </a:pPr>
            <a:r>
              <a:rPr lang="en-US" sz="1800" dirty="0"/>
              <a:t>A7: external component lead/termination, with conformal coating (Any Elevation)</a:t>
            </a:r>
          </a:p>
          <a:p>
            <a:pPr marL="365760" indent="-274320">
              <a:buFont typeface="Arial" panose="020B0604020202020204" pitchFamily="34" charset="0"/>
              <a:buChar char="•"/>
            </a:pPr>
            <a:r>
              <a:rPr lang="en-US" sz="2000" dirty="0"/>
              <a:t>Notes</a:t>
            </a:r>
          </a:p>
          <a:p>
            <a:pPr marL="457200" indent="-365760">
              <a:buFont typeface="Wingdings" panose="05000000000000000000" pitchFamily="2" charset="2"/>
              <a:buChar char="ü"/>
            </a:pPr>
            <a:r>
              <a:rPr lang="en-US" sz="1800" dirty="0"/>
              <a:t>A5: conformal coating after PCB assembly, mainly for military applications</a:t>
            </a:r>
          </a:p>
          <a:p>
            <a:pPr marL="457200" indent="-365760">
              <a:buFont typeface="Wingdings" panose="05000000000000000000" pitchFamily="2" charset="2"/>
              <a:buChar char="ü"/>
            </a:pPr>
            <a:r>
              <a:rPr lang="en-US" sz="1800" dirty="0"/>
              <a:t>B4/A6 combination: most common in commercial, </a:t>
            </a:r>
            <a:r>
              <a:rPr lang="en-US" sz="1800" dirty="0" err="1"/>
              <a:t>nonharsh</a:t>
            </a:r>
            <a:r>
              <a:rPr lang="en-US" sz="1800" dirty="0"/>
              <a:t> environment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28D3FC-A0B5-43DE-98B8-D1D2A830C5C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6025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Clearance Requirements from IPC-2221B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28D3FC-A0B5-43DE-98B8-D1D2A830C5C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4016" y="1089059"/>
            <a:ext cx="9009183" cy="506088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6096000" y="1969478"/>
            <a:ext cx="726831" cy="2549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8297008" y="1987062"/>
            <a:ext cx="726831" cy="2549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9857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Tips in Designing Clearance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Two tips to reduce clearance requirement</a:t>
            </a:r>
          </a:p>
          <a:p>
            <a:pPr marL="365760"/>
            <a:r>
              <a:rPr lang="en-US" sz="2000" dirty="0"/>
              <a:t>Try to use the internal conductor</a:t>
            </a:r>
          </a:p>
          <a:p>
            <a:pPr marL="365760"/>
            <a:r>
              <a:rPr lang="en-US" sz="2000" dirty="0"/>
              <a:t>Use coating material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Examples:</a:t>
            </a:r>
          </a:p>
          <a:p>
            <a:pPr marL="365760">
              <a:buFont typeface="Arial" panose="020B0604020202020204" pitchFamily="34" charset="0"/>
              <a:buChar char="•"/>
            </a:pPr>
            <a:r>
              <a:rPr lang="en-US" sz="2000" dirty="0"/>
              <a:t>Minimum clearance for type B1 board with 600 V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65760">
              <a:buFont typeface="Arial" panose="020B0604020202020204" pitchFamily="34" charset="0"/>
              <a:buChar char="•"/>
            </a:pPr>
            <a:r>
              <a:rPr lang="en-US" sz="2000" dirty="0"/>
              <a:t>Minimum </a:t>
            </a:r>
            <a:r>
              <a:rPr lang="en-US" sz="2000" b="1" dirty="0"/>
              <a:t>clearance for 10 kV DC </a:t>
            </a:r>
            <a:r>
              <a:rPr lang="en-US" sz="2000" dirty="0"/>
              <a:t>for different type of PCB</a:t>
            </a:r>
          </a:p>
          <a:p>
            <a:pPr marL="731520" indent="-365760">
              <a:buFont typeface="Wingdings" panose="05000000000000000000" pitchFamily="2" charset="2"/>
              <a:buChar char="ü"/>
            </a:pPr>
            <a:r>
              <a:rPr lang="en-US" sz="1800" dirty="0"/>
              <a:t>Minimum clearance for B4/A6 combination: 30.5 mm</a:t>
            </a:r>
          </a:p>
          <a:p>
            <a:pPr marL="731520" indent="-365760">
              <a:buFont typeface="Wingdings" panose="05000000000000000000" pitchFamily="2" charset="2"/>
              <a:buChar char="ü"/>
            </a:pPr>
            <a:r>
              <a:rPr lang="en-US" sz="1800" dirty="0"/>
              <a:t>Minimum clearance without any coating: 50 mm (B2)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28D3FC-A0B5-43DE-98B8-D1D2A830C5C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8946" y="3022118"/>
            <a:ext cx="5419726" cy="1194764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199" y="5250180"/>
          <a:ext cx="81280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263">
                  <a:extLst>
                    <a:ext uri="{9D8B030D-6E8A-4147-A177-3AD203B41FA5}">
                      <a16:colId xmlns:a16="http://schemas.microsoft.com/office/drawing/2014/main" val="1142954460"/>
                    </a:ext>
                  </a:extLst>
                </a:gridCol>
                <a:gridCol w="905608">
                  <a:extLst>
                    <a:ext uri="{9D8B030D-6E8A-4147-A177-3AD203B41FA5}">
                      <a16:colId xmlns:a16="http://schemas.microsoft.com/office/drawing/2014/main" val="684256892"/>
                    </a:ext>
                  </a:extLst>
                </a:gridCol>
                <a:gridCol w="896815">
                  <a:extLst>
                    <a:ext uri="{9D8B030D-6E8A-4147-A177-3AD203B41FA5}">
                      <a16:colId xmlns:a16="http://schemas.microsoft.com/office/drawing/2014/main" val="3609945065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709507666"/>
                    </a:ext>
                  </a:extLst>
                </a:gridCol>
                <a:gridCol w="1037492">
                  <a:extLst>
                    <a:ext uri="{9D8B030D-6E8A-4147-A177-3AD203B41FA5}">
                      <a16:colId xmlns:a16="http://schemas.microsoft.com/office/drawing/2014/main" val="845389066"/>
                    </a:ext>
                  </a:extLst>
                </a:gridCol>
                <a:gridCol w="1037492">
                  <a:extLst>
                    <a:ext uri="{9D8B030D-6E8A-4147-A177-3AD203B41FA5}">
                      <a16:colId xmlns:a16="http://schemas.microsoft.com/office/drawing/2014/main" val="1032933001"/>
                    </a:ext>
                  </a:extLst>
                </a:gridCol>
                <a:gridCol w="852854">
                  <a:extLst>
                    <a:ext uri="{9D8B030D-6E8A-4147-A177-3AD203B41FA5}">
                      <a16:colId xmlns:a16="http://schemas.microsoft.com/office/drawing/2014/main" val="1681097924"/>
                    </a:ext>
                  </a:extLst>
                </a:gridCol>
                <a:gridCol w="818662">
                  <a:extLst>
                    <a:ext uri="{9D8B030D-6E8A-4147-A177-3AD203B41FA5}">
                      <a16:colId xmlns:a16="http://schemas.microsoft.com/office/drawing/2014/main" val="4291369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PCB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788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Clearance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852993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2279" y="2261870"/>
            <a:ext cx="2486025" cy="2667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593014" y="1861760"/>
            <a:ext cx="3024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Online calculator results: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62066" y="6248400"/>
            <a:ext cx="4532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https://www.smps.us/pcbtracespacing.html</a:t>
            </a:r>
          </a:p>
        </p:txBody>
      </p:sp>
    </p:spTree>
    <p:extLst>
      <p:ext uri="{BB962C8B-B14F-4D97-AF65-F5344CB8AC3E}">
        <p14:creationId xmlns:p14="http://schemas.microsoft.com/office/powerpoint/2010/main" val="2841713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Creepage</a:t>
            </a:r>
            <a:r>
              <a:rPr lang="en-US" sz="3200" dirty="0"/>
              <a:t> and 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1800" b="1" dirty="0"/>
              <a:t>Tracking: </a:t>
            </a:r>
            <a:r>
              <a:rPr lang="en-US" sz="1800" dirty="0"/>
              <a:t>electrical breakdown on the </a:t>
            </a:r>
            <a:r>
              <a:rPr lang="en-US" sz="1800" i="1" dirty="0"/>
              <a:t>surface</a:t>
            </a:r>
            <a:r>
              <a:rPr lang="en-US" sz="1800" dirty="0"/>
              <a:t> of an insulating material where a conductive leakage path is formed due to electrical stress, humidity, and contamination</a:t>
            </a:r>
          </a:p>
          <a:p>
            <a:pPr>
              <a:lnSpc>
                <a:spcPct val="125000"/>
              </a:lnSpc>
            </a:pPr>
            <a:r>
              <a:rPr lang="en-US" sz="1800" dirty="0"/>
              <a:t>Comparative tracking index (CTI) is used to measure the tracking property of an insulating material</a:t>
            </a:r>
          </a:p>
          <a:p>
            <a:pPr>
              <a:lnSpc>
                <a:spcPct val="125000"/>
              </a:lnSpc>
            </a:pPr>
            <a:r>
              <a:rPr lang="en-US" sz="1800" dirty="0"/>
              <a:t>CTI of an insulating material can be tested based on IEC 60112</a:t>
            </a:r>
          </a:p>
          <a:p>
            <a:pPr>
              <a:lnSpc>
                <a:spcPct val="125000"/>
              </a:lnSpc>
            </a:pPr>
            <a:r>
              <a:rPr lang="en-US" sz="1800" dirty="0"/>
              <a:t>CREEPAGE DISTANCES shall be so dimensioned that, for a given RMS WORKING VOLTAGE and pollution degree, no flashover or breakdown of insulation (for example, due to tracking) will occur.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28D3FC-A0B5-43DE-98B8-D1D2A830C5C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4749" y="3349869"/>
            <a:ext cx="7273764" cy="326487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031965" y="6307016"/>
            <a:ext cx="1679331" cy="3194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43401" y="6430081"/>
            <a:ext cx="34765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N. Parkman, "Tracking in insulation," </a:t>
            </a: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Journal of the Institution of Electrical Engineers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vol. 8, no. 90, pp. 280-283, June 1962.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642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Creepage</a:t>
            </a:r>
            <a:r>
              <a:rPr lang="en-US" sz="3200" dirty="0"/>
              <a:t> Requirements from UL 60950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Creepage</a:t>
            </a:r>
            <a:r>
              <a:rPr lang="en-US" sz="2000" dirty="0"/>
              <a:t> requirements are dependent on RMS working voltage, material group and pollution degree</a:t>
            </a:r>
          </a:p>
          <a:p>
            <a:r>
              <a:rPr lang="en-US" sz="2000" dirty="0"/>
              <a:t>Pollution degrees are classified as follows</a:t>
            </a:r>
          </a:p>
          <a:p>
            <a:pPr marL="457200" indent="-365760">
              <a:buFont typeface="Wingdings" panose="05000000000000000000" pitchFamily="2" charset="2"/>
              <a:buChar char="ü"/>
            </a:pPr>
            <a:r>
              <a:rPr lang="en-US" sz="1800" dirty="0"/>
              <a:t>Pollution Degree 1: no pollution, or only dry and non-conductive pollution</a:t>
            </a:r>
          </a:p>
          <a:p>
            <a:pPr marL="457200" indent="-365760">
              <a:buFont typeface="Wingdings" panose="05000000000000000000" pitchFamily="2" charset="2"/>
              <a:buChar char="ü"/>
            </a:pPr>
            <a:r>
              <a:rPr lang="en-US" sz="1800" b="1" dirty="0"/>
              <a:t>Pollution Degree 2: </a:t>
            </a:r>
            <a:r>
              <a:rPr lang="en-US" sz="1800" dirty="0"/>
              <a:t>only non-conductive pollution that might temporarily become conductive due to occasional condensation</a:t>
            </a:r>
          </a:p>
          <a:p>
            <a:pPr marL="457200" indent="-365760">
              <a:buFont typeface="Wingdings" panose="05000000000000000000" pitchFamily="2" charset="2"/>
              <a:buChar char="ü"/>
            </a:pPr>
            <a:r>
              <a:rPr lang="en-US" sz="1800" dirty="0"/>
              <a:t>Pollution Degree 3: conductive pollution, or dry non-conductive pollution which could become conductive due to expected condensation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Material groups are classified based on CTI</a:t>
            </a:r>
          </a:p>
          <a:p>
            <a:pPr marL="457200" indent="-365760">
              <a:buFont typeface="Wingdings" panose="05000000000000000000" pitchFamily="2" charset="2"/>
              <a:buChar char="ü"/>
            </a:pPr>
            <a:r>
              <a:rPr lang="en-US" sz="1800" dirty="0"/>
              <a:t>CTI of conventional FR4 material: from 175 to 249 (Group </a:t>
            </a:r>
            <a:r>
              <a:rPr lang="en-US" sz="1800" dirty="0" err="1"/>
              <a:t>IIIa</a:t>
            </a:r>
            <a:r>
              <a:rPr lang="en-US" sz="1800" dirty="0"/>
              <a:t>)</a:t>
            </a:r>
          </a:p>
          <a:p>
            <a:pPr marL="457200" indent="-365760">
              <a:buFont typeface="Wingdings" panose="05000000000000000000" pitchFamily="2" charset="2"/>
              <a:buChar char="ü"/>
            </a:pPr>
            <a:r>
              <a:rPr lang="en-US" sz="1800" dirty="0"/>
              <a:t>CTI values can be found in datasheet of other PCB dielectric materials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28D3FC-A0B5-43DE-98B8-D1D2A830C5C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662" y="4743450"/>
            <a:ext cx="783907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72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Creepage</a:t>
            </a:r>
            <a:r>
              <a:rPr lang="en-US" sz="3200" dirty="0"/>
              <a:t> Requirements from UL 60950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28D3FC-A0B5-43DE-98B8-D1D2A830C5C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79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79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354" y="1134658"/>
            <a:ext cx="6864594" cy="541854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404947" y="1512277"/>
            <a:ext cx="571500" cy="1028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8575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RENT PPT Template_v2">
  <a:themeElements>
    <a:clrScheme name="CURENT">
      <a:dk1>
        <a:srgbClr val="4C4C4C"/>
      </a:dk1>
      <a:lt1>
        <a:sysClr val="window" lastClr="FFFFFF"/>
      </a:lt1>
      <a:dk2>
        <a:srgbClr val="4C4C4C"/>
      </a:dk2>
      <a:lt2>
        <a:srgbClr val="FFFFFF"/>
      </a:lt2>
      <a:accent1>
        <a:srgbClr val="007900"/>
      </a:accent1>
      <a:accent2>
        <a:srgbClr val="F77F00"/>
      </a:accent2>
      <a:accent3>
        <a:srgbClr val="7992B1"/>
      </a:accent3>
      <a:accent4>
        <a:srgbClr val="999999"/>
      </a:accent4>
      <a:accent5>
        <a:srgbClr val="9FFF9F"/>
      </a:accent5>
      <a:accent6>
        <a:srgbClr val="FFC789"/>
      </a:accent6>
      <a:hlink>
        <a:srgbClr val="F77F00"/>
      </a:hlink>
      <a:folHlink>
        <a:srgbClr val="FFC789"/>
      </a:folHlink>
    </a:clrScheme>
    <a:fontScheme name="Custom 2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RENT template.potx" id="{05BAFA04-18ED-48EB-8627-B8C86F03E168}" vid="{3EEEC8F3-6E94-402D-B824-C3AE4C7E303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1241</Words>
  <Application>Microsoft Office PowerPoint</Application>
  <PresentationFormat>Widescreen</PresentationFormat>
  <Paragraphs>155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Wingdings</vt:lpstr>
      <vt:lpstr>Wingdings 2</vt:lpstr>
      <vt:lpstr>Office Theme</vt:lpstr>
      <vt:lpstr>CURENT PPT Template_v2</vt:lpstr>
      <vt:lpstr>Insulation Design Overview: Clearance and Creepage</vt:lpstr>
      <vt:lpstr>Insulation Design: Types of Insulation</vt:lpstr>
      <vt:lpstr>Clearance</vt:lpstr>
      <vt:lpstr>Clearance Requirements from IPC-2221B</vt:lpstr>
      <vt:lpstr>Clearance Requirements from IPC-2221B</vt:lpstr>
      <vt:lpstr>Tips in Designing Clearance</vt:lpstr>
      <vt:lpstr>Creepage and Tracking</vt:lpstr>
      <vt:lpstr>Creepage Requirements from UL 60950</vt:lpstr>
      <vt:lpstr>Creepage Requirements from UL 60950</vt:lpstr>
      <vt:lpstr>Creepage Requirements from UL 60950</vt:lpstr>
      <vt:lpstr>Tips in Designing Creepage</vt:lpstr>
      <vt:lpstr>Z-axis Insulation in PCB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Insulation Design Overview: Clearance and Creepage</dc:title>
  <dc:creator>Huang, Xingxuan</dc:creator>
  <cp:lastModifiedBy>Huang, Xingxuan</cp:lastModifiedBy>
  <cp:revision>1</cp:revision>
  <dcterms:created xsi:type="dcterms:W3CDTF">2021-04-09T19:22:05Z</dcterms:created>
  <dcterms:modified xsi:type="dcterms:W3CDTF">2021-04-09T19:26:59Z</dcterms:modified>
</cp:coreProperties>
</file>