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</p:sldMasterIdLst>
  <p:notesMasterIdLst>
    <p:notesMasterId r:id="rId45"/>
  </p:notesMasterIdLst>
  <p:handoutMasterIdLst>
    <p:handoutMasterId r:id="rId46"/>
  </p:handoutMasterIdLst>
  <p:sldIdLst>
    <p:sldId id="397" r:id="rId2"/>
    <p:sldId id="441" r:id="rId3"/>
    <p:sldId id="443" r:id="rId4"/>
    <p:sldId id="497" r:id="rId5"/>
    <p:sldId id="448" r:id="rId6"/>
    <p:sldId id="467" r:id="rId7"/>
    <p:sldId id="478" r:id="rId8"/>
    <p:sldId id="482" r:id="rId9"/>
    <p:sldId id="477" r:id="rId10"/>
    <p:sldId id="483" r:id="rId11"/>
    <p:sldId id="470" r:id="rId12"/>
    <p:sldId id="461" r:id="rId13"/>
    <p:sldId id="501" r:id="rId14"/>
    <p:sldId id="479" r:id="rId15"/>
    <p:sldId id="480" r:id="rId16"/>
    <p:sldId id="446" r:id="rId17"/>
    <p:sldId id="484" r:id="rId18"/>
    <p:sldId id="485" r:id="rId19"/>
    <p:sldId id="455" r:id="rId20"/>
    <p:sldId id="504" r:id="rId21"/>
    <p:sldId id="488" r:id="rId22"/>
    <p:sldId id="489" r:id="rId23"/>
    <p:sldId id="491" r:id="rId24"/>
    <p:sldId id="492" r:id="rId25"/>
    <p:sldId id="493" r:id="rId26"/>
    <p:sldId id="444" r:id="rId27"/>
    <p:sldId id="447" r:id="rId28"/>
    <p:sldId id="500" r:id="rId29"/>
    <p:sldId id="490" r:id="rId30"/>
    <p:sldId id="460" r:id="rId31"/>
    <p:sldId id="458" r:id="rId32"/>
    <p:sldId id="465" r:id="rId33"/>
    <p:sldId id="456" r:id="rId34"/>
    <p:sldId id="457" r:id="rId35"/>
    <p:sldId id="471" r:id="rId36"/>
    <p:sldId id="472" r:id="rId37"/>
    <p:sldId id="466" r:id="rId38"/>
    <p:sldId id="474" r:id="rId39"/>
    <p:sldId id="473" r:id="rId40"/>
    <p:sldId id="452" r:id="rId41"/>
    <p:sldId id="475" r:id="rId42"/>
    <p:sldId id="502" r:id="rId43"/>
    <p:sldId id="50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00"/>
    <a:srgbClr val="000000"/>
    <a:srgbClr val="7070BA"/>
    <a:srgbClr val="0000FF"/>
    <a:srgbClr val="2E0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06" autoAdjust="0"/>
    <p:restoredTop sz="96270" autoAdjust="0"/>
  </p:normalViewPr>
  <p:slideViewPr>
    <p:cSldViewPr>
      <p:cViewPr varScale="1">
        <p:scale>
          <a:sx n="86" d="100"/>
          <a:sy n="86" d="100"/>
        </p:scale>
        <p:origin x="17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B805A-FC60-B441-B85E-81C701C3F6C4}" type="datetimeFigureOut">
              <a:rPr lang="en-US" smtClean="0"/>
              <a:pPr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A613-92F4-6A49-8104-EE80192F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71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0C58-32B0-4292-88EC-853D1012220C}" type="datetimeFigureOut">
              <a:rPr lang="en-US" smtClean="0"/>
              <a:pPr/>
              <a:t>7/1/2018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B4C88-242B-4A4C-8F58-46F070C01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43839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905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sz="2900" dirty="0">
              <a:solidFill>
                <a:srgbClr val="262626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914400" cy="8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36524"/>
            <a:ext cx="3543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52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44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5029200"/>
          </a:xfrm>
        </p:spPr>
        <p:txBody>
          <a:bodyPr vert="eaVert"/>
          <a:lstStyle>
            <a:lvl1pPr marL="342900" indent="-342900">
              <a:buFont typeface="Arial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200"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3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1373" y="749972"/>
            <a:ext cx="1790698" cy="44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6629400" y="304800"/>
            <a:ext cx="1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200"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3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3376"/>
            <a:ext cx="3383280" cy="877824"/>
          </a:xfrm>
        </p:spPr>
        <p:txBody>
          <a:bodyPr anchor="b"/>
          <a:lstStyle>
            <a:lvl1pPr algn="l">
              <a:buNone/>
              <a:defRPr sz="1800" b="1">
                <a:solidFill>
                  <a:srgbClr val="0079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4000" y="1981200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200"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1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9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4069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4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05400"/>
          </a:xfrm>
        </p:spPr>
        <p:txBody>
          <a:bodyPr/>
          <a:lstStyle>
            <a:lvl1pPr marL="342900" indent="-342900">
              <a:buFont typeface="Arial"/>
              <a:buChar char="•"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05400"/>
          </a:xfrm>
        </p:spPr>
        <p:txBody>
          <a:bodyPr/>
          <a:lstStyle>
            <a:lvl1pPr marL="342900" indent="-342900">
              <a:buFont typeface="Arial"/>
              <a:buChar char="•"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9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454525"/>
          </a:xfrm>
        </p:spPr>
        <p:txBody>
          <a:bodyPr/>
          <a:lstStyle>
            <a:lvl1pPr marL="342900" indent="-342900">
              <a:buFont typeface="Arial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530725"/>
          </a:xfrm>
        </p:spPr>
        <p:txBody>
          <a:bodyPr/>
          <a:lstStyle>
            <a:lvl1pPr marL="342900" indent="-342900">
              <a:buFont typeface="Arial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981200"/>
            <a:ext cx="404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48200" y="1981200"/>
            <a:ext cx="404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3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0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7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4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9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"/>
            <a:ext cx="5111750" cy="6324600"/>
          </a:xfrm>
        </p:spPr>
        <p:txBody>
          <a:bodyPr/>
          <a:lstStyle>
            <a:lvl1pPr marL="342900" indent="-342900">
              <a:buFont typeface="Arial"/>
              <a:buChar char="•"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Tx/>
              <a:defRPr sz="2800">
                <a:solidFill>
                  <a:sysClr val="windowText" lastClr="000000"/>
                </a:solidFill>
              </a:defRPr>
            </a:lvl2pPr>
            <a:lvl3pPr>
              <a:defRPr sz="2400">
                <a:solidFill>
                  <a:sysClr val="windowText" lastClr="000000"/>
                </a:solidFill>
              </a:defRPr>
            </a:lvl3pPr>
            <a:lvl4pPr>
              <a:defRPr sz="2000">
                <a:solidFill>
                  <a:sysClr val="windowText" lastClr="000000"/>
                </a:solidFill>
              </a:defRPr>
            </a:lvl4pPr>
            <a:lvl5pPr>
              <a:defRPr sz="2000">
                <a:solidFill>
                  <a:sysClr val="windowText" lastClr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044" y="1435100"/>
            <a:ext cx="3008313" cy="51943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478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9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62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92288" y="5367338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7082"/>
            <a:ext cx="16764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200"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8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200">
                <a:solidFill>
                  <a:srgbClr val="007900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6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79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75000"/>
        <a:buFont typeface="Wingdings 2" pitchFamily="18" charset="2"/>
        <a:buChar char=""/>
        <a:defRPr sz="2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4963" indent="-22383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4.png"/><Relationship Id="rId4" Type="http://schemas.openxmlformats.org/officeDocument/2006/relationships/image" Target="../media/image32.emf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00100" y="1607451"/>
            <a:ext cx="7772400" cy="2209799"/>
          </a:xfrm>
        </p:spPr>
        <p:txBody>
          <a:bodyPr>
            <a:normAutofit/>
          </a:bodyPr>
          <a:lstStyle/>
          <a:p>
            <a:r>
              <a:rPr lang="en-US" b="1" dirty="0"/>
              <a:t>DSP Tutorial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262626"/>
              </a:solidFill>
            </a:endParaRPr>
          </a:p>
          <a:p>
            <a:endParaRPr lang="en-US" dirty="0">
              <a:solidFill>
                <a:srgbClr val="262626"/>
              </a:solidFill>
            </a:endParaRPr>
          </a:p>
          <a:p>
            <a:endParaRPr lang="en-US" dirty="0">
              <a:solidFill>
                <a:srgbClr val="262626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724F62-C8DD-4464-8AE6-6D7814036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46911"/>
              </p:ext>
            </p:extLst>
          </p:nvPr>
        </p:nvGraphicFramePr>
        <p:xfrm>
          <a:off x="457200" y="4267200"/>
          <a:ext cx="84582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422656814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843332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178718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851062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35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626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Jan,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Yiwei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version;</a:t>
                      </a:r>
                      <a:b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Suitable for DSP 28335 and CCS 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72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Yiwei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template, adjusted slide sequence,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 instructions to the sample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46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45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and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86" y="4689506"/>
            <a:ext cx="3543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0252" y="5181055"/>
            <a:ext cx="3474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Run continuously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(or to the next breakpoint)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08852" y="4857548"/>
            <a:ext cx="76200" cy="34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" y="2767639"/>
            <a:ext cx="3895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370488" y="2981422"/>
            <a:ext cx="304800" cy="34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7886" y="3247038"/>
            <a:ext cx="3635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Debug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(Automatically compile, build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load programs into DSP)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9719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95800" y="2810932"/>
            <a:ext cx="457200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67200" y="35059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Double click here to create a breakpoint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39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648200" y="54864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check all breakpoints you set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76383" y="4552950"/>
            <a:ext cx="457200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614333" y="3049057"/>
            <a:ext cx="0" cy="4568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17" y="879064"/>
            <a:ext cx="1543265" cy="8383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5048" y="1631159"/>
            <a:ext cx="3635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Someone may need to add a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“CCS Debug” perspective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Most don’t.</a:t>
            </a:r>
          </a:p>
        </p:txBody>
      </p:sp>
    </p:spTree>
    <p:extLst>
      <p:ext uri="{BB962C8B-B14F-4D97-AF65-F5344CB8AC3E}">
        <p14:creationId xmlns:p14="http://schemas.microsoft.com/office/powerpoint/2010/main" val="229617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3886199" cy="26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8848"/>
            <a:ext cx="3173338" cy="26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7605"/>
            <a:ext cx="3173338" cy="26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4" y="944635"/>
            <a:ext cx="3543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Debug - Run the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787" y="5155862"/>
            <a:ext cx="670891" cy="642937"/>
          </a:xfrm>
          <a:prstGeom prst="rect">
            <a:avLst/>
          </a:prstGeom>
        </p:spPr>
      </p:pic>
      <p:sp>
        <p:nvSpPr>
          <p:cNvPr id="15" name="Curved Right Arrow 14"/>
          <p:cNvSpPr/>
          <p:nvPr/>
        </p:nvSpPr>
        <p:spPr>
          <a:xfrm rot="18314126">
            <a:off x="2625247" y="5177698"/>
            <a:ext cx="5334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471" y="1722069"/>
            <a:ext cx="612426" cy="639053"/>
          </a:xfrm>
          <a:prstGeom prst="rect">
            <a:avLst/>
          </a:prstGeom>
        </p:spPr>
      </p:pic>
      <p:sp>
        <p:nvSpPr>
          <p:cNvPr id="25" name="Curved Right Arrow 24"/>
          <p:cNvSpPr/>
          <p:nvPr/>
        </p:nvSpPr>
        <p:spPr>
          <a:xfrm rot="14591164" flipH="1">
            <a:off x="3551569" y="955729"/>
            <a:ext cx="5334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596" y="3581064"/>
            <a:ext cx="750405" cy="719138"/>
          </a:xfrm>
          <a:prstGeom prst="rect">
            <a:avLst/>
          </a:prstGeom>
        </p:spPr>
      </p:pic>
      <p:sp>
        <p:nvSpPr>
          <p:cNvPr id="28" name="Curved Right Arrow 27"/>
          <p:cNvSpPr/>
          <p:nvPr/>
        </p:nvSpPr>
        <p:spPr>
          <a:xfrm rot="10800000">
            <a:off x="8198642" y="3254833"/>
            <a:ext cx="5334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" y="1436184"/>
            <a:ext cx="111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Leave Debug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38200" y="1112677"/>
            <a:ext cx="76200" cy="34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469892" y="1137192"/>
            <a:ext cx="76200" cy="34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922076" y="1457237"/>
            <a:ext cx="125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Restart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59958" y="4430931"/>
            <a:ext cx="111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into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9234" y="2371375"/>
            <a:ext cx="111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over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63657" y="3617467"/>
            <a:ext cx="111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return</a:t>
            </a:r>
          </a:p>
        </p:txBody>
      </p:sp>
    </p:spTree>
    <p:extLst>
      <p:ext uri="{BB962C8B-B14F-4D97-AF65-F5344CB8AC3E}">
        <p14:creationId xmlns:p14="http://schemas.microsoft.com/office/powerpoint/2010/main" val="279355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 - Observing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3" y="1006980"/>
            <a:ext cx="60579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3" y="3732109"/>
            <a:ext cx="6105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77613" y="1749784"/>
            <a:ext cx="2490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Yellow background indicates value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from previous.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31876" y="2427228"/>
            <a:ext cx="2514600" cy="873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3D1DB72-B770-4C10-AA8F-DF31D85C9B68}"/>
              </a:ext>
            </a:extLst>
          </p:cNvPr>
          <p:cNvSpPr/>
          <p:nvPr/>
        </p:nvSpPr>
        <p:spPr>
          <a:xfrm>
            <a:off x="6425213" y="1013040"/>
            <a:ext cx="249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Expression Tab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check variables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9A7FB6-32DA-4386-AEB1-433A88800CD1}"/>
              </a:ext>
            </a:extLst>
          </p:cNvPr>
          <p:cNvSpPr/>
          <p:nvPr/>
        </p:nvSpPr>
        <p:spPr>
          <a:xfrm>
            <a:off x="6425213" y="5258108"/>
            <a:ext cx="249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 Tab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check registers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FDAE8B-A74A-40D8-BE03-CFA669FFF803}"/>
              </a:ext>
            </a:extLst>
          </p:cNvPr>
          <p:cNvSpPr/>
          <p:nvPr/>
        </p:nvSpPr>
        <p:spPr>
          <a:xfrm>
            <a:off x="6495772" y="3028684"/>
            <a:ext cx="2718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also check value of an expression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Vt_pu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*100=0.35…)</a:t>
            </a:r>
          </a:p>
        </p:txBody>
      </p:sp>
    </p:spTree>
    <p:extLst>
      <p:ext uri="{BB962C8B-B14F-4D97-AF65-F5344CB8AC3E}">
        <p14:creationId xmlns:p14="http://schemas.microsoft.com/office/powerpoint/2010/main" val="48063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Program Sequence</a:t>
            </a:r>
          </a:p>
          <a:p>
            <a:r>
              <a:rPr lang="en-US" sz="2600" dirty="0"/>
              <a:t>Configure the DSP – Registers and Memory</a:t>
            </a:r>
          </a:p>
          <a:p>
            <a:pPr lvl="1"/>
            <a:r>
              <a:rPr lang="en-US" sz="2300" dirty="0"/>
              <a:t>PWM, Interrupts</a:t>
            </a:r>
          </a:p>
          <a:p>
            <a:pPr lvl="1"/>
            <a:r>
              <a:rPr lang="en-US" sz="2300" dirty="0"/>
              <a:t>Memory and CMD File</a:t>
            </a:r>
          </a:p>
          <a:p>
            <a:pPr lvl="1"/>
            <a:r>
              <a:rPr lang="en-US" sz="2300" dirty="0"/>
              <a:t>External Interface (with ADC, FPGA, </a:t>
            </a:r>
            <a:r>
              <a:rPr lang="en-US" sz="2300" dirty="0" err="1"/>
              <a:t>etc</a:t>
            </a:r>
            <a:r>
              <a:rPr lang="en-US" sz="2300" dirty="0"/>
              <a:t>)</a:t>
            </a:r>
          </a:p>
          <a:p>
            <a:pPr lvl="1"/>
            <a:r>
              <a:rPr lang="en-US" sz="2300" dirty="0"/>
              <a:t>Start from Flash</a:t>
            </a:r>
          </a:p>
          <a:p>
            <a:r>
              <a:rPr lang="en-US" sz="2700" dirty="0"/>
              <a:t>Tips Based on Experiences</a:t>
            </a:r>
          </a:p>
          <a:p>
            <a:pPr lvl="1"/>
            <a:r>
              <a:rPr lang="en-US" sz="2300" dirty="0"/>
              <a:t>Useful Tools Provided by CCS</a:t>
            </a:r>
          </a:p>
          <a:p>
            <a:pPr lvl="1"/>
            <a:r>
              <a:rPr lang="en-US" sz="2300" dirty="0"/>
              <a:t>Programming Tips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915632" cy="3505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57400" y="1752600"/>
            <a:ext cx="228600" cy="609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046006" y="4038600"/>
            <a:ext cx="228600" cy="609600"/>
          </a:xfrm>
          <a:prstGeom prst="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DSP –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Example: Enable ePWM1 interrupts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524000"/>
            <a:ext cx="7410450" cy="1562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2514600"/>
            <a:ext cx="838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4" y="3239657"/>
            <a:ext cx="7324725" cy="670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0600" y="4472829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EPwm1Regs.ETSEL.bit.INTEN = PWM1_INT_ENABLE;  // Enable INT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4834909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EPwm1Regs.ETSEL.bit.INTEN = 1;  // Enable INT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51932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EPwm1Regs.ETSEL.all |= 0x0008;  // Enable INT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324600" y="4842164"/>
            <a:ext cx="152400" cy="1172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86200" y="601451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Defined as 1 at top of the program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Others can be found in related header files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090340"/>
            <a:ext cx="1890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void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InitEPwmTimer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53703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ePWM</a:t>
            </a:r>
            <a:r>
              <a:rPr lang="en-US" dirty="0"/>
              <a:t> –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94365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http://www.ti.com/lit/ug/sprug04a/sprug04a.pdf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657600"/>
            <a:ext cx="5931471" cy="269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76300"/>
            <a:ext cx="5538836" cy="2971800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830911" y="1580040"/>
            <a:ext cx="3217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TBPRD: Period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867400" y="2521776"/>
            <a:ext cx="3217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CMPA: Switch A (Lower)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867400" y="2831068"/>
            <a:ext cx="3313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CMPB: Switch B (Higher)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602310" y="912667"/>
            <a:ext cx="3217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TBCTR: Counter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830911" y="1867270"/>
            <a:ext cx="3313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TBCTL.bit.CTRMODE</a:t>
            </a:r>
            <a:r>
              <a:rPr lang="en-US" dirty="0">
                <a:latin typeface="Arial" panose="020B0604020202020204" pitchFamily="34" charset="0"/>
              </a:rPr>
              <a:t>: Shape 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638801" y="1230868"/>
            <a:ext cx="3217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Carrier Wave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38801" y="2176562"/>
            <a:ext cx="3217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Modulation Wave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06822" y="4120634"/>
            <a:ext cx="3217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TB: Carrier Wave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06822" y="4409972"/>
            <a:ext cx="3217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CC: Modulation Wave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06822" y="4693257"/>
            <a:ext cx="3217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AQ: Set / Toggle Output PWM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06822" y="4991374"/>
            <a:ext cx="347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DB: Generate Dead Band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06822" y="5274659"/>
            <a:ext cx="347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PC: Generate High Freq. Pulses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06822" y="5562600"/>
            <a:ext cx="347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TZ: Respond When Fault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06822" y="5869728"/>
            <a:ext cx="347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ET: Trigger ADC or Interrupts</a:t>
            </a:r>
            <a:endParaRPr lang="en-US" sz="18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0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ePWM</a:t>
            </a:r>
            <a:r>
              <a:rPr lang="en-US" dirty="0"/>
              <a:t> – Double pulse logic signal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14399"/>
            <a:ext cx="9144001" cy="59340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300" dirty="0"/>
              <a:t>If (</a:t>
            </a:r>
            <a:r>
              <a:rPr lang="en-US" sz="1300" dirty="0" err="1"/>
              <a:t>Flag_DPT</a:t>
            </a:r>
            <a:r>
              <a:rPr lang="en-US" sz="1300" dirty="0"/>
              <a:t> == 1) </a:t>
            </a:r>
            <a:r>
              <a:rPr lang="en-US" sz="1300" dirty="0">
                <a:solidFill>
                  <a:srgbClr val="007900"/>
                </a:solidFill>
              </a:rPr>
              <a:t>// Enable double pulse signal //</a:t>
            </a:r>
          </a:p>
          <a:p>
            <a:r>
              <a:rPr lang="en-US" sz="1300" dirty="0"/>
              <a:t>{  </a:t>
            </a:r>
          </a:p>
          <a:p>
            <a:r>
              <a:rPr lang="en-US" sz="1300" dirty="0">
                <a:solidFill>
                  <a:srgbClr val="007900"/>
                </a:solidFill>
              </a:rPr>
              <a:t>   // Set double pulse parameter //</a:t>
            </a:r>
          </a:p>
          <a:p>
            <a:r>
              <a:rPr lang="en-US" sz="1300" dirty="0"/>
              <a:t>    </a:t>
            </a:r>
            <a:r>
              <a:rPr lang="en-US" sz="1300" dirty="0" err="1"/>
              <a:t>sw_per</a:t>
            </a:r>
            <a:r>
              <a:rPr lang="en-US" sz="1300" dirty="0"/>
              <a:t>=5700; </a:t>
            </a:r>
            <a:r>
              <a:rPr lang="en-US" sz="1300" dirty="0">
                <a:solidFill>
                  <a:srgbClr val="007900"/>
                </a:solidFill>
              </a:rPr>
              <a:t>// </a:t>
            </a:r>
            <a:r>
              <a:rPr lang="en-US" sz="1300" dirty="0" err="1">
                <a:solidFill>
                  <a:srgbClr val="007900"/>
                </a:solidFill>
              </a:rPr>
              <a:t>Tn</a:t>
            </a:r>
            <a:r>
              <a:rPr lang="en-US" sz="1300" dirty="0">
                <a:solidFill>
                  <a:srgbClr val="007900"/>
                </a:solidFill>
              </a:rPr>
              <a:t>*150MHz (clock speed)</a:t>
            </a:r>
          </a:p>
          <a:p>
            <a:r>
              <a:rPr lang="en-US" sz="1300" dirty="0"/>
              <a:t>    </a:t>
            </a:r>
            <a:r>
              <a:rPr lang="en-US" sz="1300" dirty="0" err="1"/>
              <a:t>Tn</a:t>
            </a:r>
            <a:r>
              <a:rPr lang="en-US" sz="1300" dirty="0"/>
              <a:t>=6000; </a:t>
            </a:r>
            <a:r>
              <a:rPr lang="en-US" sz="1300" dirty="0">
                <a:solidFill>
                  <a:srgbClr val="007900"/>
                </a:solidFill>
              </a:rPr>
              <a:t>// </a:t>
            </a:r>
            <a:r>
              <a:rPr lang="en-US" sz="1300" dirty="0" err="1">
                <a:solidFill>
                  <a:srgbClr val="007900"/>
                </a:solidFill>
              </a:rPr>
              <a:t>Sw_per</a:t>
            </a:r>
            <a:r>
              <a:rPr lang="en-US" sz="1300" dirty="0">
                <a:solidFill>
                  <a:srgbClr val="007900"/>
                </a:solidFill>
              </a:rPr>
              <a:t>*150MHz (clock speed)</a:t>
            </a:r>
            <a:endParaRPr lang="en-US" sz="1300" dirty="0"/>
          </a:p>
          <a:p>
            <a:r>
              <a:rPr lang="en-US" sz="1300" dirty="0"/>
              <a:t>    Tn1=600;</a:t>
            </a:r>
            <a:r>
              <a:rPr lang="en-US" sz="1300" dirty="0">
                <a:solidFill>
                  <a:srgbClr val="007900"/>
                </a:solidFill>
              </a:rPr>
              <a:t> // Tn1*150MHz (clock speed)</a:t>
            </a:r>
            <a:endParaRPr lang="en-US" sz="1300" dirty="0"/>
          </a:p>
          <a:p>
            <a:r>
              <a:rPr lang="en-US" sz="1300" dirty="0"/>
              <a:t>   </a:t>
            </a:r>
            <a:r>
              <a:rPr lang="en-US" sz="1300" dirty="0">
                <a:solidFill>
                  <a:srgbClr val="007900"/>
                </a:solidFill>
              </a:rPr>
              <a:t>// Generate the 1</a:t>
            </a:r>
            <a:r>
              <a:rPr lang="en-US" sz="1300" baseline="30000" dirty="0">
                <a:solidFill>
                  <a:srgbClr val="007900"/>
                </a:solidFill>
              </a:rPr>
              <a:t>st</a:t>
            </a:r>
            <a:r>
              <a:rPr lang="en-US" sz="1300" dirty="0">
                <a:solidFill>
                  <a:srgbClr val="007900"/>
                </a:solidFill>
              </a:rPr>
              <a:t> pulse //</a:t>
            </a:r>
          </a:p>
          <a:p>
            <a:r>
              <a:rPr lang="en-US" sz="1300" dirty="0"/>
              <a:t>   if (</a:t>
            </a:r>
            <a:r>
              <a:rPr lang="en-US" sz="1300" dirty="0" err="1"/>
              <a:t>DPT_count</a:t>
            </a:r>
            <a:r>
              <a:rPr lang="en-US" sz="1300" dirty="0"/>
              <a:t> == 1)  </a:t>
            </a:r>
            <a:r>
              <a:rPr lang="en-US" sz="1300" dirty="0">
                <a:solidFill>
                  <a:srgbClr val="007900"/>
                </a:solidFill>
              </a:rPr>
              <a:t>// </a:t>
            </a:r>
            <a:r>
              <a:rPr lang="en-US" sz="1300" dirty="0" err="1">
                <a:solidFill>
                  <a:srgbClr val="007900"/>
                </a:solidFill>
              </a:rPr>
              <a:t>DPT_count</a:t>
            </a:r>
            <a:r>
              <a:rPr lang="en-US" sz="1300" dirty="0">
                <a:solidFill>
                  <a:srgbClr val="007900"/>
                </a:solidFill>
              </a:rPr>
              <a:t> is pulse # account, initial value is set to be 1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</a:p>
          <a:p>
            <a:r>
              <a:rPr lang="en-US" sz="1300" dirty="0"/>
              <a:t>   {  </a:t>
            </a:r>
          </a:p>
          <a:p>
            <a:r>
              <a:rPr lang="en-US" sz="1300" dirty="0"/>
              <a:t>      EPwm1Regs.TBPRD = </a:t>
            </a:r>
            <a:r>
              <a:rPr lang="en-US" sz="1300" dirty="0" err="1"/>
              <a:t>sw_per</a:t>
            </a:r>
            <a:r>
              <a:rPr lang="en-US" sz="1300" dirty="0"/>
              <a:t>; </a:t>
            </a:r>
            <a:r>
              <a:rPr lang="en-US" sz="1300" dirty="0">
                <a:solidFill>
                  <a:srgbClr val="007900"/>
                </a:solidFill>
              </a:rPr>
              <a:t>// set EPWM1 period</a:t>
            </a:r>
            <a:endParaRPr lang="en-US" sz="1300" dirty="0"/>
          </a:p>
          <a:p>
            <a:r>
              <a:rPr lang="en-US" sz="1300" dirty="0"/>
              <a:t>      </a:t>
            </a:r>
            <a:r>
              <a:rPr lang="en-US" sz="1300" dirty="0">
                <a:solidFill>
                  <a:srgbClr val="007900"/>
                </a:solidFill>
              </a:rPr>
              <a:t>// set EPWM1A register for </a:t>
            </a:r>
            <a:r>
              <a:rPr lang="en-US" sz="1300" i="1" dirty="0">
                <a:solidFill>
                  <a:srgbClr val="007900"/>
                </a:solidFill>
              </a:rPr>
              <a:t>S</a:t>
            </a:r>
            <a:r>
              <a:rPr lang="en-US" sz="1300" i="1" baseline="-25000" dirty="0">
                <a:solidFill>
                  <a:srgbClr val="007900"/>
                </a:solidFill>
              </a:rPr>
              <a:t>_L</a:t>
            </a:r>
            <a:r>
              <a:rPr lang="en-US" sz="1300" dirty="0">
                <a:solidFill>
                  <a:srgbClr val="007900"/>
                </a:solidFill>
              </a:rPr>
              <a:t> //</a:t>
            </a:r>
          </a:p>
          <a:p>
            <a:r>
              <a:rPr lang="en-US" sz="1300" dirty="0"/>
              <a:t>      EPwm1Regs.CMPA.half.CMPA = </a:t>
            </a:r>
            <a:r>
              <a:rPr lang="en-US" sz="1300" dirty="0" err="1"/>
              <a:t>Tn</a:t>
            </a:r>
            <a:r>
              <a:rPr lang="en-US" sz="1300" dirty="0"/>
              <a:t>; </a:t>
            </a:r>
            <a:r>
              <a:rPr lang="en-US" sz="1300" dirty="0">
                <a:solidFill>
                  <a:srgbClr val="007900"/>
                </a:solidFill>
              </a:rPr>
              <a:t>// set EPWM1A comparator</a:t>
            </a:r>
            <a:r>
              <a:rPr lang="en-US" sz="1300" dirty="0"/>
              <a:t>    </a:t>
            </a:r>
          </a:p>
          <a:p>
            <a:r>
              <a:rPr lang="en-US" sz="1300" dirty="0"/>
              <a:t>      EPwm1Regs.AQCTLA.bit.CAU = AQ_CLEAR; </a:t>
            </a:r>
            <a:r>
              <a:rPr lang="en-US" sz="1300" dirty="0">
                <a:solidFill>
                  <a:srgbClr val="007900"/>
                </a:solidFill>
              </a:rPr>
              <a:t>// set EPWM1A actions when counter equals the CMPA, force </a:t>
            </a:r>
          </a:p>
          <a:p>
            <a:r>
              <a:rPr lang="en-US" sz="1300" dirty="0">
                <a:solidFill>
                  <a:srgbClr val="007900"/>
                </a:solidFill>
              </a:rPr>
              <a:t>                                                                                    EPWM1A output low</a:t>
            </a:r>
          </a:p>
          <a:p>
            <a:r>
              <a:rPr lang="en-US" sz="1300" dirty="0"/>
              <a:t>      EPwm1Regs.AQCTLA.bit.ZRO = AQ_SET; </a:t>
            </a:r>
            <a:r>
              <a:rPr lang="en-US" sz="1300" dirty="0">
                <a:solidFill>
                  <a:srgbClr val="007900"/>
                </a:solidFill>
              </a:rPr>
              <a:t>// Initialize EPWM1A output, action when counter equals to 0, force     </a:t>
            </a:r>
          </a:p>
          <a:p>
            <a:r>
              <a:rPr lang="en-US" sz="1300" dirty="0">
                <a:solidFill>
                  <a:srgbClr val="007900"/>
                </a:solidFill>
              </a:rPr>
              <a:t>                                                                               EPWM1A output high</a:t>
            </a:r>
            <a:endParaRPr lang="en-US" sz="1300" dirty="0"/>
          </a:p>
          <a:p>
            <a:r>
              <a:rPr lang="en-US" sz="1300" dirty="0"/>
              <a:t>      </a:t>
            </a:r>
            <a:r>
              <a:rPr lang="en-US" sz="1300" dirty="0">
                <a:solidFill>
                  <a:srgbClr val="007900"/>
                </a:solidFill>
              </a:rPr>
              <a:t>// set EPWM1B register for </a:t>
            </a:r>
            <a:r>
              <a:rPr lang="en-US" sz="1300" i="1" dirty="0">
                <a:solidFill>
                  <a:srgbClr val="007900"/>
                </a:solidFill>
              </a:rPr>
              <a:t>S</a:t>
            </a:r>
            <a:r>
              <a:rPr lang="en-US" sz="1300" i="1" baseline="-25000" dirty="0">
                <a:solidFill>
                  <a:srgbClr val="007900"/>
                </a:solidFill>
              </a:rPr>
              <a:t>_H</a:t>
            </a:r>
            <a:r>
              <a:rPr lang="en-US" sz="1300" dirty="0">
                <a:solidFill>
                  <a:srgbClr val="007900"/>
                </a:solidFill>
              </a:rPr>
              <a:t> (always low) //</a:t>
            </a:r>
          </a:p>
          <a:p>
            <a:endParaRPr lang="en-US" sz="500" dirty="0"/>
          </a:p>
          <a:p>
            <a:r>
              <a:rPr lang="en-US" sz="1300" dirty="0"/>
              <a:t>     EPwm1Regs.CMPB = 0; </a:t>
            </a:r>
            <a:r>
              <a:rPr lang="en-US" sz="1300" dirty="0">
                <a:solidFill>
                  <a:srgbClr val="007900"/>
                </a:solidFill>
              </a:rPr>
              <a:t>// set EPWM1B comparator//</a:t>
            </a:r>
            <a:r>
              <a:rPr lang="en-US" sz="1300" dirty="0"/>
              <a:t> </a:t>
            </a:r>
          </a:p>
          <a:p>
            <a:r>
              <a:rPr lang="en-US" sz="1300" dirty="0"/>
              <a:t>     EPwm1Regs.AQCTLB.bit.CBU = AQ_CLEAR; </a:t>
            </a:r>
            <a:r>
              <a:rPr lang="en-US" sz="1300" dirty="0">
                <a:solidFill>
                  <a:srgbClr val="007900"/>
                </a:solidFill>
              </a:rPr>
              <a:t>// set EPWM1B actions when counter equals the CMPA, force </a:t>
            </a:r>
          </a:p>
          <a:p>
            <a:r>
              <a:rPr lang="en-US" sz="1300" dirty="0">
                <a:solidFill>
                  <a:srgbClr val="007900"/>
                </a:solidFill>
              </a:rPr>
              <a:t>                                                                                   EPWM1B output low</a:t>
            </a:r>
            <a:endParaRPr lang="en-US" sz="1300" dirty="0"/>
          </a:p>
          <a:p>
            <a:r>
              <a:rPr lang="en-US" sz="1300" dirty="0"/>
              <a:t>     EPwm1Regs.AQCTLB.bit.ZRO = AQ_CLEAR; </a:t>
            </a:r>
            <a:r>
              <a:rPr lang="en-US" sz="1300" dirty="0">
                <a:solidFill>
                  <a:srgbClr val="007900"/>
                </a:solidFill>
              </a:rPr>
              <a:t>// Initialize EPWM1B output, action when counter equals to 0, force </a:t>
            </a:r>
          </a:p>
          <a:p>
            <a:r>
              <a:rPr lang="en-US" sz="1300" dirty="0">
                <a:solidFill>
                  <a:srgbClr val="007900"/>
                </a:solidFill>
              </a:rPr>
              <a:t>                                                                                   EPWM1B output low</a:t>
            </a:r>
            <a:endParaRPr lang="en-US" sz="1300" dirty="0"/>
          </a:p>
          <a:p>
            <a:r>
              <a:rPr lang="en-US" sz="1300" dirty="0"/>
              <a:t>     </a:t>
            </a:r>
            <a:r>
              <a:rPr lang="en-US" sz="1300" dirty="0" err="1"/>
              <a:t>DPT_count</a:t>
            </a:r>
            <a:r>
              <a:rPr lang="en-US" sz="1300" dirty="0"/>
              <a:t>=2; </a:t>
            </a:r>
            <a:r>
              <a:rPr lang="en-US" sz="1300" dirty="0">
                <a:solidFill>
                  <a:srgbClr val="007900"/>
                </a:solidFill>
              </a:rPr>
              <a:t>// prepared for the 2</a:t>
            </a:r>
            <a:r>
              <a:rPr lang="en-US" sz="1300" baseline="30000" dirty="0">
                <a:solidFill>
                  <a:srgbClr val="007900"/>
                </a:solidFill>
              </a:rPr>
              <a:t>nd</a:t>
            </a:r>
            <a:r>
              <a:rPr lang="en-US" sz="1300" dirty="0">
                <a:solidFill>
                  <a:srgbClr val="007900"/>
                </a:solidFill>
              </a:rPr>
              <a:t> pulse//</a:t>
            </a:r>
          </a:p>
          <a:p>
            <a:r>
              <a:rPr lang="en-US" sz="1300" dirty="0"/>
              <a:t> 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2458106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Double pulse logic signal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0336"/>
            <a:ext cx="4000115" cy="14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1655392"/>
            <a:ext cx="3429000" cy="70680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1" y="3581400"/>
            <a:ext cx="8343514" cy="114300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82" y="5029200"/>
            <a:ext cx="8538518" cy="121920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2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ePWM</a:t>
            </a:r>
            <a:r>
              <a:rPr lang="en-US" dirty="0"/>
              <a:t> – Double pulse logic signal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9906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75000"/>
              <a:buFont typeface="Wingdings 2" pitchFamily="18" charset="2"/>
              <a:buChar char="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else </a:t>
            </a:r>
            <a:r>
              <a:rPr lang="en-US" sz="1300" dirty="0">
                <a:solidFill>
                  <a:srgbClr val="007900"/>
                </a:solidFill>
              </a:rPr>
              <a:t>// Generate the 2</a:t>
            </a:r>
            <a:r>
              <a:rPr lang="en-US" sz="1300" baseline="30000" dirty="0">
                <a:solidFill>
                  <a:srgbClr val="007900"/>
                </a:solidFill>
              </a:rPr>
              <a:t>nd</a:t>
            </a:r>
            <a:r>
              <a:rPr lang="en-US" sz="1300" dirty="0">
                <a:solidFill>
                  <a:srgbClr val="007900"/>
                </a:solidFill>
              </a:rPr>
              <a:t> pulse //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{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if (</a:t>
            </a:r>
            <a:r>
              <a:rPr lang="en-US" sz="1300" dirty="0" err="1"/>
              <a:t>DPT_count</a:t>
            </a:r>
            <a:r>
              <a:rPr lang="en-US" sz="1300" dirty="0"/>
              <a:t> == 2)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{		   		              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  EPwm1Regs.TBPRD = </a:t>
            </a:r>
            <a:r>
              <a:rPr lang="en-US" sz="1300" dirty="0" err="1"/>
              <a:t>sw_per</a:t>
            </a:r>
            <a:r>
              <a:rPr lang="en-US" sz="1300" dirty="0"/>
              <a:t>; </a:t>
            </a:r>
            <a:r>
              <a:rPr lang="en-US" sz="1300" dirty="0">
                <a:solidFill>
                  <a:srgbClr val="007900"/>
                </a:solidFill>
              </a:rPr>
              <a:t>// set EPWM1 period</a:t>
            </a:r>
            <a:r>
              <a:rPr lang="en-US" sz="1300" dirty="0"/>
              <a:t>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  EPwm1Regs.CMPA.half.CMPA = Tn1; </a:t>
            </a:r>
            <a:r>
              <a:rPr lang="en-US" sz="1300" dirty="0">
                <a:solidFill>
                  <a:srgbClr val="007900"/>
                </a:solidFill>
              </a:rPr>
              <a:t>// re-set EPWM1A comparator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        EPwm1Regs.CMPB = 0; </a:t>
            </a:r>
            <a:r>
              <a:rPr lang="en-US" sz="1300" dirty="0">
                <a:solidFill>
                  <a:srgbClr val="007900"/>
                </a:solidFill>
              </a:rPr>
              <a:t>// set EPWM1B comparator</a:t>
            </a:r>
            <a:endParaRPr lang="en-US" sz="1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  </a:t>
            </a:r>
            <a:r>
              <a:rPr lang="en-US" sz="1300" dirty="0" err="1"/>
              <a:t>DPT_count</a:t>
            </a:r>
            <a:r>
              <a:rPr lang="en-US" sz="1300" dirty="0"/>
              <a:t> = 3;</a:t>
            </a:r>
            <a:r>
              <a:rPr lang="en-US" sz="1300" dirty="0">
                <a:solidFill>
                  <a:srgbClr val="007900"/>
                </a:solidFill>
              </a:rPr>
              <a:t> // Complete double pulse signal generator//</a:t>
            </a:r>
            <a:endParaRPr lang="en-US" sz="1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}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else </a:t>
            </a:r>
            <a:r>
              <a:rPr lang="en-US" sz="1300" dirty="0">
                <a:solidFill>
                  <a:srgbClr val="007900"/>
                </a:solidFill>
              </a:rPr>
              <a:t>// After the 2</a:t>
            </a:r>
            <a:r>
              <a:rPr lang="en-US" sz="1300" baseline="30000" dirty="0">
                <a:solidFill>
                  <a:srgbClr val="007900"/>
                </a:solidFill>
              </a:rPr>
              <a:t>nd</a:t>
            </a:r>
            <a:r>
              <a:rPr lang="en-US" sz="1300" dirty="0">
                <a:solidFill>
                  <a:srgbClr val="007900"/>
                </a:solidFill>
              </a:rPr>
              <a:t> pulse, disable PWM output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{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   EPwm1Regs.TBPRD = </a:t>
            </a:r>
            <a:r>
              <a:rPr lang="en-US" sz="1300" dirty="0" err="1"/>
              <a:t>sw_per</a:t>
            </a:r>
            <a:r>
              <a:rPr lang="en-US" sz="1300" dirty="0"/>
              <a:t>; </a:t>
            </a:r>
            <a:r>
              <a:rPr lang="en-US" sz="1300" dirty="0">
                <a:solidFill>
                  <a:srgbClr val="007900"/>
                </a:solidFill>
              </a:rPr>
              <a:t>// set EPWM1 period</a:t>
            </a:r>
            <a:endParaRPr lang="en-US" sz="1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   EPwm1Regs.CMPA.half.CMPA = 0;</a:t>
            </a:r>
            <a:r>
              <a:rPr lang="en-US" sz="1300" dirty="0">
                <a:solidFill>
                  <a:srgbClr val="007900"/>
                </a:solidFill>
              </a:rPr>
              <a:t> // re-set EPWM1A comparator </a:t>
            </a:r>
            <a:endParaRPr lang="en-US" sz="1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   EPwm1Regs.AQCTLA.bit.ZRO = AQ_CLEAR; </a:t>
            </a:r>
            <a:r>
              <a:rPr lang="en-US" sz="1300" dirty="0">
                <a:solidFill>
                  <a:srgbClr val="007900"/>
                </a:solidFill>
              </a:rPr>
              <a:t>// Initialize EPWM1A output, action when counter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7900"/>
                </a:solidFill>
              </a:rPr>
              <a:t>                                                                                            equals to 0 force EPWM1A output low</a:t>
            </a:r>
            <a:endParaRPr lang="en-US" sz="1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   EPwm1Regs.CMPB = 0; </a:t>
            </a:r>
            <a:r>
              <a:rPr lang="en-US" sz="1300" dirty="0">
                <a:solidFill>
                  <a:srgbClr val="007900"/>
                </a:solidFill>
              </a:rPr>
              <a:t>// set EPWM1B comparator</a:t>
            </a:r>
            <a:endParaRPr lang="en-US" sz="1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     }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   }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0484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–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296653"/>
            <a:ext cx="7848600" cy="46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6232267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http://www.ti.com/lit/ug/spru430e/spru430e.pdf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http://www.ti.com/lit/ug/spru566j/spru566j.pdf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789795"/>
            <a:ext cx="6968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For a successful interrupt, the following condition must be satisfied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829" y="26670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Event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3451987"/>
            <a:ext cx="196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Correct Interrupt 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Function Address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8209" y="1428641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Interrupt Enabled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8882" y="139884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PIEIER Enabled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194811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PIEACK cleared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4586" y="2057400"/>
            <a:ext cx="219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CPU Allow Interrupt</a:t>
            </a:r>
          </a:p>
        </p:txBody>
      </p:sp>
    </p:spTree>
    <p:extLst>
      <p:ext uri="{BB962C8B-B14F-4D97-AF65-F5344CB8AC3E}">
        <p14:creationId xmlns:p14="http://schemas.microsoft.com/office/powerpoint/2010/main" val="240527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761" y="990600"/>
            <a:ext cx="8305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Getting Started</a:t>
            </a:r>
          </a:p>
          <a:p>
            <a:pPr lvl="1"/>
            <a:r>
              <a:rPr lang="en-US" sz="2200" dirty="0"/>
              <a:t>Hardware introduction: DSP 28335 CPU and peripherals</a:t>
            </a:r>
          </a:p>
          <a:p>
            <a:pPr lvl="1"/>
            <a:r>
              <a:rPr lang="en-US" sz="2200" dirty="0"/>
              <a:t>Software introduction: CCS 5</a:t>
            </a:r>
          </a:p>
          <a:p>
            <a:pPr lvl="2"/>
            <a:r>
              <a:rPr lang="en-US" sz="1900" dirty="0"/>
              <a:t>Project Structure Example</a:t>
            </a:r>
          </a:p>
          <a:p>
            <a:pPr lvl="2"/>
            <a:r>
              <a:rPr lang="en-US" sz="1900" dirty="0"/>
              <a:t>Build a New Project</a:t>
            </a:r>
          </a:p>
          <a:p>
            <a:pPr lvl="2"/>
            <a:r>
              <a:rPr lang="en-US" sz="1900" dirty="0"/>
              <a:t>Basic Knowledge for Debugging</a:t>
            </a:r>
          </a:p>
          <a:p>
            <a:r>
              <a:rPr lang="en-US" sz="2800" dirty="0"/>
              <a:t>DSP Programming</a:t>
            </a:r>
            <a:endParaRPr lang="en-US" sz="2200" dirty="0"/>
          </a:p>
          <a:p>
            <a:pPr lvl="1"/>
            <a:r>
              <a:rPr lang="en-US" sz="2200" dirty="0"/>
              <a:t>Program Sequence</a:t>
            </a:r>
          </a:p>
          <a:p>
            <a:pPr lvl="1"/>
            <a:r>
              <a:rPr lang="en-US" sz="2200" dirty="0"/>
              <a:t>Configure the DSP – Registers and Memory</a:t>
            </a:r>
          </a:p>
          <a:p>
            <a:pPr lvl="2"/>
            <a:r>
              <a:rPr lang="en-US" sz="1900" dirty="0"/>
              <a:t>PWM, Interrupts</a:t>
            </a:r>
          </a:p>
          <a:p>
            <a:pPr lvl="2"/>
            <a:r>
              <a:rPr lang="en-US" sz="1900" dirty="0"/>
              <a:t>Memory and CMD File</a:t>
            </a:r>
          </a:p>
          <a:p>
            <a:pPr lvl="2"/>
            <a:r>
              <a:rPr lang="en-US" sz="1900" dirty="0"/>
              <a:t>External Interface (with ADC, FPGA, </a:t>
            </a:r>
            <a:r>
              <a:rPr lang="en-US" sz="1900" dirty="0" err="1"/>
              <a:t>etc</a:t>
            </a:r>
            <a:r>
              <a:rPr lang="en-US" sz="1900" dirty="0"/>
              <a:t>)</a:t>
            </a:r>
          </a:p>
          <a:p>
            <a:pPr lvl="2"/>
            <a:r>
              <a:rPr lang="en-US" sz="1900" dirty="0"/>
              <a:t>Start from Flash</a:t>
            </a:r>
          </a:p>
          <a:p>
            <a:pPr lvl="1"/>
            <a:r>
              <a:rPr lang="en-US" sz="2400" dirty="0"/>
              <a:t>Tips Based on Experiences</a:t>
            </a:r>
          </a:p>
          <a:p>
            <a:pPr lvl="2"/>
            <a:r>
              <a:rPr lang="en-US" sz="1900" dirty="0"/>
              <a:t>Useful Tools Provided by CCS</a:t>
            </a:r>
          </a:p>
          <a:p>
            <a:pPr lvl="2"/>
            <a:r>
              <a:rPr lang="en-US" sz="1900" dirty="0"/>
              <a:t>Programming Tips</a:t>
            </a:r>
          </a:p>
          <a:p>
            <a:r>
              <a:rPr lang="en-US" sz="2700" dirty="0"/>
              <a:t>Debugging with Converter – A Flowchart </a:t>
            </a:r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HTB Program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" y="1752600"/>
            <a:ext cx="904217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3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Interface (XINTF) –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dirty="0"/>
              <a:t>DSP can be connected to ADC, DAC, FPGA, etc.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883482" y="1797476"/>
          <a:ext cx="3536118" cy="1880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Visio" r:id="rId3" imgW="3736858" imgH="1987546" progId="Visio.Drawing.11">
                  <p:embed/>
                </p:oleObj>
              </mc:Choice>
              <mc:Fallback>
                <p:oleObj name="Visio" r:id="rId3" imgW="3736858" imgH="19875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482" y="1797476"/>
                        <a:ext cx="3536118" cy="1880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800600" y="1340276"/>
          <a:ext cx="3300413" cy="246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Visio" r:id="rId5" imgW="3985658" imgH="2983616" progId="Visio.Drawing.11">
                  <p:embed/>
                </p:oleObj>
              </mc:Choice>
              <mc:Fallback>
                <p:oleObj name="Visio" r:id="rId5" imgW="3985658" imgH="29836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600" y="1340276"/>
                        <a:ext cx="3300413" cy="2469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81600" y="4846695"/>
                <a:ext cx="3048000" cy="147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XD(15:0): Data bus </a:t>
                </a: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XA(15:0): Address bus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XZCS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Zone chip-select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RD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Active low read signal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WE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Active low read signal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846695"/>
                <a:ext cx="3048000" cy="1477905"/>
              </a:xfrm>
              <a:prstGeom prst="rect">
                <a:avLst/>
              </a:prstGeom>
              <a:blipFill rotWithShape="0">
                <a:blip r:embed="rId7"/>
                <a:stretch>
                  <a:fillRect l="-1600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506522" y="1264076"/>
            <a:ext cx="2532078" cy="462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75000"/>
              <a:buFont typeface="Wingdings 2" pitchFamily="18" charset="2"/>
              <a:buChar char="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000" b="1" dirty="0"/>
              <a:t>Physical connection</a:t>
            </a:r>
          </a:p>
          <a:p>
            <a:pPr algn="ctr" fontAlgn="auto">
              <a:spcAft>
                <a:spcPts val="0"/>
              </a:spcAft>
            </a:pP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70233" y="4413337"/>
            <a:ext cx="2768367" cy="2292263"/>
            <a:chOff x="1295400" y="4114800"/>
            <a:chExt cx="2768367" cy="2292263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567" y="4114800"/>
              <a:ext cx="2743200" cy="229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95400" y="4313295"/>
              <a:ext cx="381000" cy="56350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5401" y="5165543"/>
              <a:ext cx="590316" cy="18686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37389" y="4641142"/>
              <a:ext cx="609600" cy="92145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70C0"/>
                  </a:solidFill>
                </a:ln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3810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DSP interfaces with multi-external device, then the address from DSP should be decoded to the CS(Chip Selection) signals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470891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4800" y="5374513"/>
                <a:ext cx="875561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XZCS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74513"/>
                <a:ext cx="875561" cy="36990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14800" y="5215453"/>
                <a:ext cx="492443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CS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215453"/>
                <a:ext cx="492443" cy="36990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181600" y="4863479"/>
            <a:ext cx="3048000" cy="153732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0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External Interface (XINTF) – Read/Write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990600"/>
                <a:ext cx="7924800" cy="1108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7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Read process                                                                     // Write process</a:t>
                </a: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V=*(0x00200000)                                                  *(0x00200000)=V</a:t>
                </a:r>
              </a:p>
              <a:p>
                <a:r>
                  <a:rPr lang="en-US" sz="1600" dirty="0">
                    <a:solidFill>
                      <a:srgbClr val="007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* represents addressing</a:t>
                </a:r>
              </a:p>
              <a:p>
                <a:r>
                  <a:rPr lang="en-US" sz="1600" dirty="0">
                    <a:solidFill>
                      <a:srgbClr val="007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0x00200000 indicates</a:t>
                </a:r>
                <a:r>
                  <a:rPr lang="en-US" sz="1600" dirty="0">
                    <a:solidFill>
                      <a:srgbClr val="0079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rgbClr val="007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XZCS</m:t>
                        </m:r>
                        <m:r>
                          <a:rPr lang="en-US" sz="1600" b="0" i="1" smtClean="0">
                            <a:solidFill>
                              <a:srgbClr val="007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007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active, and XA(15:0)=0x0 meaning CDAD1 is active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90600"/>
                <a:ext cx="7924800" cy="1108573"/>
              </a:xfrm>
              <a:prstGeom prst="rect">
                <a:avLst/>
              </a:prstGeom>
              <a:blipFill rotWithShape="0">
                <a:blip r:embed="rId3"/>
                <a:stretch>
                  <a:fillRect l="-385" t="-1657" b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33653"/>
              </p:ext>
            </p:extLst>
          </p:nvPr>
        </p:nvGraphicFramePr>
        <p:xfrm>
          <a:off x="267758" y="2209800"/>
          <a:ext cx="4143375" cy="362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Visio" r:id="rId4" imgW="5810642" imgH="4823576" progId="Visio.Drawing.11">
                  <p:embed/>
                </p:oleObj>
              </mc:Choice>
              <mc:Fallback>
                <p:oleObj name="Visio" r:id="rId4" imgW="5810642" imgH="482357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758" y="2209800"/>
                        <a:ext cx="4143375" cy="3628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29711" y="2133600"/>
          <a:ext cx="4157089" cy="364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Visio" r:id="rId6" imgW="5439061" imgH="4762487" progId="Visio.Drawing.11">
                  <p:embed/>
                </p:oleObj>
              </mc:Choice>
              <mc:Fallback>
                <p:oleObj name="Visio" r:id="rId6" imgW="5439061" imgH="476248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9711" y="2133600"/>
                        <a:ext cx="4157089" cy="3640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5906869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for the lead/active/trail period can be set</a:t>
            </a:r>
          </a:p>
        </p:txBody>
      </p:sp>
    </p:spTree>
    <p:extLst>
      <p:ext uri="{BB962C8B-B14F-4D97-AF65-F5344CB8AC3E}">
        <p14:creationId xmlns:p14="http://schemas.microsoft.com/office/powerpoint/2010/main" val="19581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CMD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Linker Command (CMD) file</a:t>
            </a:r>
          </a:p>
          <a:p>
            <a:pPr lvl="1"/>
            <a:r>
              <a:rPr lang="en-US" sz="2400" dirty="0"/>
              <a:t>Helps Compiler to allocate the program into different part of the DSP memories.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103" y="2093969"/>
            <a:ext cx="3190697" cy="4329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" y="2460383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 0 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…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RAML1      : origin = 0x009000, length = 0x002000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…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…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.text            : &gt; RAML1,     PAGE = 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…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493044" y="3885145"/>
            <a:ext cx="1097756" cy="15250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57800" y="3885145"/>
            <a:ext cx="1143000" cy="772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041922" y="2746193"/>
            <a:ext cx="2612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(Define memory blocks)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590800" y="4647672"/>
            <a:ext cx="2612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(Tell which section goes to which block)</a:t>
            </a:r>
            <a:endParaRPr lang="en-US" sz="18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6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and CMD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8500" y="1409700"/>
            <a:ext cx="3581400" cy="4114801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87425" y="1708150"/>
            <a:ext cx="294957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</a:rPr>
              <a:t>	x = 2;</a:t>
            </a:r>
          </a:p>
          <a:p>
            <a:r>
              <a:rPr lang="en-US" sz="2400" dirty="0" err="1">
                <a:latin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</a:rPr>
              <a:t>	y = 7;</a:t>
            </a:r>
          </a:p>
          <a:p>
            <a:endParaRPr lang="en-US" sz="2400" dirty="0">
              <a:latin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</a:rPr>
              <a:t>void main(void)</a:t>
            </a:r>
          </a:p>
          <a:p>
            <a:r>
              <a:rPr lang="en-US" sz="24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2400" dirty="0">
                <a:latin typeface="Courier New" panose="02070309020205020404" pitchFamily="49" charset="0"/>
              </a:rPr>
              <a:t>  long z;</a:t>
            </a:r>
          </a:p>
          <a:p>
            <a:r>
              <a:rPr lang="en-US" sz="2400" dirty="0">
                <a:latin typeface="Courier New" panose="02070309020205020404" pitchFamily="49" charset="0"/>
              </a:rPr>
              <a:t>  z = x + y;</a:t>
            </a:r>
          </a:p>
          <a:p>
            <a:r>
              <a:rPr lang="en-US" sz="2400" dirty="0">
                <a:latin typeface="Courier New" panose="02070309020205020404" pitchFamily="49" charset="0"/>
              </a:rPr>
              <a:t>} 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876300" y="1574800"/>
            <a:ext cx="1447800" cy="11430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1536700" y="1284288"/>
            <a:ext cx="76200" cy="303212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603500" y="1587500"/>
            <a:ext cx="609600" cy="11430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2882900" y="1284288"/>
            <a:ext cx="330200" cy="290512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39750" y="920750"/>
            <a:ext cx="2120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</a:rPr>
              <a:t>Global </a:t>
            </a:r>
            <a:r>
              <a:rPr lang="en-US" sz="1800" b="0" dirty="0" err="1">
                <a:latin typeface="Arial" panose="020B0604020202020204" pitchFamily="34" charset="0"/>
              </a:rPr>
              <a:t>vars</a:t>
            </a:r>
            <a:r>
              <a:rPr lang="en-US" sz="1800" b="0" dirty="0">
                <a:latin typeface="Arial" panose="020B0604020202020204" pitchFamily="34" charset="0"/>
              </a:rPr>
              <a:t> (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</a:rPr>
              <a:t>ebss</a:t>
            </a:r>
            <a:r>
              <a:rPr lang="en-US" sz="1800" b="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87650" y="914400"/>
            <a:ext cx="19161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Arial" panose="020B0604020202020204" pitchFamily="34" charset="0"/>
              </a:rPr>
              <a:t>Init values (</a:t>
            </a: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</a:rPr>
              <a:t>.cinit</a:t>
            </a:r>
            <a:r>
              <a:rPr lang="en-US" sz="1800" b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96900" y="5638007"/>
            <a:ext cx="213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 dirty="0">
                <a:latin typeface="Arial" panose="020B0604020202020204" pitchFamily="34" charset="0"/>
              </a:rPr>
              <a:t>Local </a:t>
            </a:r>
            <a:r>
              <a:rPr lang="en-US" sz="1800" b="0" dirty="0" err="1">
                <a:latin typeface="Arial" panose="020B0604020202020204" pitchFamily="34" charset="0"/>
              </a:rPr>
              <a:t>vars</a:t>
            </a:r>
            <a:r>
              <a:rPr lang="en-US" sz="1800" b="0" dirty="0">
                <a:latin typeface="Arial" panose="020B0604020202020204" pitchFamily="34" charset="0"/>
              </a:rPr>
              <a:t> (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.stack</a:t>
            </a:r>
            <a:r>
              <a:rPr lang="en-US" sz="1800" b="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882900" y="5638007"/>
            <a:ext cx="1447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 dirty="0">
                <a:latin typeface="Arial" panose="020B0604020202020204" pitchFamily="34" charset="0"/>
              </a:rPr>
              <a:t>Code (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.text</a:t>
            </a:r>
            <a:r>
              <a:rPr lang="en-US" sz="1800" b="0" dirty="0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>
            <a:off x="3324225" y="4783138"/>
            <a:ext cx="576263" cy="862013"/>
          </a:xfrm>
          <a:custGeom>
            <a:avLst/>
            <a:gdLst>
              <a:gd name="T0" fmla="*/ 363 w 363"/>
              <a:gd name="T1" fmla="*/ 655 h 655"/>
              <a:gd name="T2" fmla="*/ 299 w 363"/>
              <a:gd name="T3" fmla="*/ 213 h 655"/>
              <a:gd name="T4" fmla="*/ 0 w 363"/>
              <a:gd name="T5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655">
                <a:moveTo>
                  <a:pt x="363" y="655"/>
                </a:moveTo>
                <a:cubicBezTo>
                  <a:pt x="352" y="581"/>
                  <a:pt x="359" y="322"/>
                  <a:pt x="299" y="213"/>
                </a:cubicBezTo>
                <a:cubicBezTo>
                  <a:pt x="239" y="104"/>
                  <a:pt x="62" y="44"/>
                  <a:pt x="0" y="0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822325" y="4283076"/>
            <a:ext cx="560388" cy="1362075"/>
          </a:xfrm>
          <a:custGeom>
            <a:avLst/>
            <a:gdLst>
              <a:gd name="T0" fmla="*/ 226 w 353"/>
              <a:gd name="T1" fmla="*/ 986 h 986"/>
              <a:gd name="T2" fmla="*/ 21 w 353"/>
              <a:gd name="T3" fmla="*/ 465 h 986"/>
              <a:gd name="T4" fmla="*/ 353 w 353"/>
              <a:gd name="T5" fmla="*/ 0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3" h="986">
                <a:moveTo>
                  <a:pt x="226" y="986"/>
                </a:moveTo>
                <a:cubicBezTo>
                  <a:pt x="193" y="899"/>
                  <a:pt x="0" y="629"/>
                  <a:pt x="21" y="465"/>
                </a:cubicBezTo>
                <a:cubicBezTo>
                  <a:pt x="42" y="301"/>
                  <a:pt x="284" y="97"/>
                  <a:pt x="353" y="0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5993963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http://www.ti.com/lit/ug/spru513g/spru513g.pdf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00" y="6242645"/>
            <a:ext cx="636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http://processors.wiki.ti.com/index.php/C28x_Compiler_-_Understanding_Linking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71742"/>
              </p:ext>
            </p:extLst>
          </p:nvPr>
        </p:nvGraphicFramePr>
        <p:xfrm>
          <a:off x="4800599" y="920750"/>
          <a:ext cx="4270762" cy="4937760"/>
        </p:xfrm>
        <a:graphic>
          <a:graphicData uri="http://schemas.openxmlformats.org/drawingml/2006/table">
            <a:tbl>
              <a:tblPr/>
              <a:tblGrid>
                <a:gridCol w="167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Name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.text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Executable code and constants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cinit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Initalized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global and static variables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econst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data (e.g.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 = 3;)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.switch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Tables for switch statements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.ebss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and static variables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.stack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Stack space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.esysmem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for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malloc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 functions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.reset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Reset vector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049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from FLASH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dirty="0"/>
              <a:t>FLASH data will not be erased after the power loss:</a:t>
            </a:r>
            <a:br>
              <a:rPr lang="en-US" sz="2000" dirty="0"/>
            </a:br>
            <a:r>
              <a:rPr lang="en-US" sz="2000" dirty="0"/>
              <a:t>No need to load program every time.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Procedure:</a:t>
            </a:r>
          </a:p>
          <a:p>
            <a:pPr lvl="1"/>
            <a:r>
              <a:rPr lang="en-US" sz="1600" dirty="0"/>
              <a:t>Change CMD file, change “Boot Load Option Switch” on the development board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Add “DSP2833x_MemCopy.c” to your project</a:t>
            </a:r>
          </a:p>
          <a:p>
            <a:pPr lvl="1"/>
            <a:r>
              <a:rPr lang="en-US" sz="1600" dirty="0"/>
              <a:t>Put your calculation functions to RAM, in order to increase time efficiency</a:t>
            </a:r>
          </a:p>
          <a:p>
            <a:pPr lvl="2"/>
            <a:r>
              <a:rPr lang="en-US" sz="1200" dirty="0"/>
              <a:t>#pragma CODE_SECTION(</a:t>
            </a:r>
            <a:r>
              <a:rPr lang="en-US" sz="1200" dirty="0" err="1"/>
              <a:t>Your_Func_Name</a:t>
            </a:r>
            <a:r>
              <a:rPr lang="en-US" sz="1200" dirty="0"/>
              <a:t>, "</a:t>
            </a:r>
            <a:r>
              <a:rPr lang="en-US" sz="1200" dirty="0" err="1"/>
              <a:t>ramfuncs</a:t>
            </a:r>
            <a:r>
              <a:rPr lang="en-US" sz="1200" dirty="0"/>
              <a:t>");</a:t>
            </a:r>
          </a:p>
          <a:p>
            <a:pPr lvl="1"/>
            <a:r>
              <a:rPr lang="en-US" sz="1600" dirty="0"/>
              <a:t>Add following codes during initialization</a:t>
            </a:r>
            <a:endParaRPr lang="en-US" sz="2000" dirty="0"/>
          </a:p>
          <a:p>
            <a:pPr lvl="2"/>
            <a:r>
              <a:rPr lang="en-US" sz="1200" dirty="0" err="1"/>
              <a:t>MemCopy</a:t>
            </a:r>
            <a:r>
              <a:rPr lang="en-US" sz="1200" dirty="0"/>
              <a:t>(&amp;</a:t>
            </a:r>
            <a:r>
              <a:rPr lang="en-US" sz="1200" dirty="0" err="1"/>
              <a:t>RamfuncsLoadStart</a:t>
            </a:r>
            <a:r>
              <a:rPr lang="en-US" sz="1200" dirty="0"/>
              <a:t>, &amp;</a:t>
            </a:r>
            <a:r>
              <a:rPr lang="en-US" sz="1200" dirty="0" err="1"/>
              <a:t>RamfuncsLoadEnd</a:t>
            </a:r>
            <a:r>
              <a:rPr lang="en-US" sz="1200" dirty="0"/>
              <a:t>, &amp;</a:t>
            </a:r>
            <a:r>
              <a:rPr lang="en-US" sz="1200" dirty="0" err="1"/>
              <a:t>RamfuncsRunStart</a:t>
            </a:r>
            <a:r>
              <a:rPr lang="en-US" sz="1200" dirty="0"/>
              <a:t>);</a:t>
            </a:r>
          </a:p>
          <a:p>
            <a:pPr lvl="2"/>
            <a:r>
              <a:rPr lang="en-US" sz="1200" dirty="0" err="1"/>
              <a:t>InitFlash</a:t>
            </a:r>
            <a:r>
              <a:rPr lang="en-US" sz="12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Example project can be downloaded from TI website.</a:t>
            </a:r>
          </a:p>
          <a:p>
            <a:r>
              <a:rPr lang="en-US" sz="2000" dirty="0"/>
              <a:t>Note that you can only have two breakpoints when using flash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63362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http://www.ti.com/lit/an/spra958l/spra958l.pdf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229225" cy="77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227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Could Go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there are errors or warnings shown.</a:t>
            </a:r>
          </a:p>
          <a:p>
            <a:pPr lvl="1"/>
            <a:r>
              <a:rPr lang="en-US" sz="2400" dirty="0"/>
              <a:t>Google it, or ask in forums</a:t>
            </a:r>
          </a:p>
          <a:p>
            <a:endParaRPr lang="en-US" sz="2800" dirty="0"/>
          </a:p>
          <a:p>
            <a:r>
              <a:rPr lang="en-US" sz="2800" dirty="0"/>
              <a:t>If there are no explicit errors, but running have problems, generally possible reasons are:</a:t>
            </a:r>
          </a:p>
          <a:p>
            <a:pPr lvl="1"/>
            <a:r>
              <a:rPr lang="en-US" sz="2400" dirty="0"/>
              <a:t>Broken DSP / Bad configuration on CCS / Emulator</a:t>
            </a:r>
          </a:p>
          <a:p>
            <a:pPr lvl="1"/>
            <a:r>
              <a:rPr lang="en-US" sz="2400" dirty="0"/>
              <a:t>Breakpoints do not work (Programs run well)</a:t>
            </a:r>
          </a:p>
          <a:p>
            <a:pPr lvl="1"/>
            <a:r>
              <a:rPr lang="en-US" sz="2400" dirty="0"/>
              <a:t>Jumper on Development Board is not set correctly</a:t>
            </a:r>
          </a:p>
          <a:p>
            <a:pPr lvl="1"/>
            <a:r>
              <a:rPr lang="en-US" sz="2400" dirty="0"/>
              <a:t>Related registers are configured wrong or didn’t manually clear after an event.</a:t>
            </a:r>
          </a:p>
          <a:p>
            <a:pPr lvl="1"/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64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Links on help documents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Official user guide</a:t>
            </a:r>
          </a:p>
          <a:p>
            <a:pPr lvl="1"/>
            <a:r>
              <a:rPr lang="en-US" sz="1800" dirty="0"/>
              <a:t>http://www.ti.com/product/tms320f28335</a:t>
            </a:r>
          </a:p>
          <a:p>
            <a:endParaRPr lang="en-US" sz="2400" dirty="0"/>
          </a:p>
          <a:p>
            <a:r>
              <a:rPr lang="en-US" sz="2400" dirty="0"/>
              <a:t>Workshop presentation slides</a:t>
            </a:r>
          </a:p>
          <a:p>
            <a:pPr lvl="1"/>
            <a:r>
              <a:rPr lang="en-US" sz="1800" dirty="0"/>
              <a:t>http://processors.wiki.ti.com/index.php/C2000_Archived_Workshops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Discussion forum</a:t>
            </a:r>
          </a:p>
          <a:p>
            <a:pPr lvl="1"/>
            <a:r>
              <a:rPr lang="en-US" sz="1800" dirty="0"/>
              <a:t>http://e2e.ti.com/support/microcontrollers/c2000/f/171.aspx</a:t>
            </a:r>
          </a:p>
          <a:p>
            <a:endParaRPr lang="en-US" sz="2400" dirty="0"/>
          </a:p>
          <a:p>
            <a:r>
              <a:rPr lang="en-US" sz="2400" dirty="0"/>
              <a:t>Example projects</a:t>
            </a:r>
          </a:p>
          <a:p>
            <a:pPr lvl="1"/>
            <a:r>
              <a:rPr lang="en-US" sz="1800" dirty="0"/>
              <a:t>http://www.ti.com/tool/sprc530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5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71800"/>
          </a:xfrm>
        </p:spPr>
        <p:txBody>
          <a:bodyPr>
            <a:normAutofit/>
          </a:bodyPr>
          <a:lstStyle/>
          <a:p>
            <a:r>
              <a:rPr lang="en-US" sz="2400" dirty="0"/>
              <a:t>How can you tell PWM1 interrupts triggers before PWM2 interrupts? Or vice versa?</a:t>
            </a:r>
          </a:p>
          <a:p>
            <a:endParaRPr lang="en-US" sz="2400" dirty="0"/>
          </a:p>
          <a:p>
            <a:r>
              <a:rPr lang="en-US" sz="2400" dirty="0"/>
              <a:t>How many methods can you think of to double the LED toggle time periods?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9" y="1066799"/>
            <a:ext cx="8206811" cy="18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3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Graph from Cached Data</a:t>
            </a:r>
          </a:p>
          <a:p>
            <a:r>
              <a:rPr lang="en-US" dirty="0"/>
              <a:t>Save Cached Data</a:t>
            </a:r>
          </a:p>
          <a:p>
            <a:r>
              <a:rPr lang="en-US" dirty="0"/>
              <a:t>Compare with Local History</a:t>
            </a:r>
          </a:p>
          <a:p>
            <a:r>
              <a:rPr lang="en-US" dirty="0"/>
              <a:t>Memory Browser</a:t>
            </a:r>
          </a:p>
          <a:p>
            <a:r>
              <a:rPr lang="en-US" dirty="0"/>
              <a:t>Search All Files in Workspace</a:t>
            </a:r>
          </a:p>
          <a:p>
            <a:r>
              <a:rPr lang="en-US" dirty="0"/>
              <a:t>Useful Shortcut Keys</a:t>
            </a:r>
          </a:p>
          <a:p>
            <a:r>
              <a:rPr lang="en-US" dirty="0"/>
              <a:t>Clock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3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DSP Hardware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Digital Signal Processor</a:t>
            </a:r>
          </a:p>
          <a:p>
            <a:pPr lvl="1"/>
            <a:r>
              <a:rPr lang="en-US" sz="2000" dirty="0"/>
              <a:t>Texas Instrument DSP TMS320F28335</a:t>
            </a:r>
          </a:p>
          <a:p>
            <a:pPr lvl="1"/>
            <a:r>
              <a:rPr lang="en-US" sz="2000" dirty="0"/>
              <a:t>Not the most advanced one, but majority of people still use it.</a:t>
            </a:r>
          </a:p>
          <a:p>
            <a:pPr lvl="1"/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43092"/>
              </p:ext>
            </p:extLst>
          </p:nvPr>
        </p:nvGraphicFramePr>
        <p:xfrm>
          <a:off x="381000" y="2520172"/>
          <a:ext cx="8505825" cy="31948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6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5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 </a:t>
                      </a:r>
                    </a:p>
                  </a:txBody>
                  <a:tcPr marL="91425" marR="91425" marT="45714" marB="4571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Specs </a:t>
                      </a: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70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Processor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 clock</a:t>
                      </a: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MHz, (6.67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 Cycle Time)</a:t>
                      </a: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1400" u="none" strike="noStrike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 </a:t>
                      </a:r>
                      <a:r>
                        <a:rPr lang="en-US" sz="1400" u="none" strike="noStrike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PWM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PWM Channels</a:t>
                      </a: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1400" u="none" strike="noStrike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ePWM</a:t>
                      </a:r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modules, 12 output channels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Resolution PWM Channels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HRPWM Outputs With 150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MEP Resolution </a:t>
                      </a:r>
                    </a:p>
                  </a:txBody>
                  <a:tcPr marL="91425" marR="91425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789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Graph from Cached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5875"/>
            <a:ext cx="2819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85875"/>
            <a:ext cx="5410200" cy="415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53200" y="4969328"/>
            <a:ext cx="159258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70418" y="2362200"/>
            <a:ext cx="1316182" cy="215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0418" y="3899735"/>
            <a:ext cx="1316182" cy="215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70418" y="2147135"/>
            <a:ext cx="1316182" cy="215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0418" y="3137735"/>
            <a:ext cx="1316182" cy="215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549806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 and load configurations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62800" y="3059668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Variable name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 address</a:t>
            </a:r>
          </a:p>
        </p:txBody>
      </p:sp>
    </p:spTree>
    <p:extLst>
      <p:ext uri="{BB962C8B-B14F-4D97-AF65-F5344CB8AC3E}">
        <p14:creationId xmlns:p14="http://schemas.microsoft.com/office/powerpoint/2010/main" val="3808556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 bwMode="auto">
          <a:xfrm>
            <a:off x="152400" y="1224642"/>
            <a:ext cx="3905250" cy="28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/>
        </p:blipFill>
        <p:spPr bwMode="auto">
          <a:xfrm>
            <a:off x="4800600" y="1224642"/>
            <a:ext cx="4082143" cy="29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848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2895600"/>
            <a:ext cx="1087754" cy="130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98346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Double click to enlarge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210050" y="2286000"/>
            <a:ext cx="36195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5421868"/>
            <a:ext cx="1038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Reload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29200" y="5802868"/>
            <a:ext cx="1038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5000" y="5283368"/>
            <a:ext cx="1715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Modify configuration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304619" y="4991100"/>
            <a:ext cx="152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79244" y="5029200"/>
            <a:ext cx="45244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791200" y="5029200"/>
            <a:ext cx="228600" cy="3487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65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Cached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" y="973508"/>
            <a:ext cx="1438275" cy="430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06" y="954280"/>
            <a:ext cx="3765302" cy="434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312" y="951789"/>
            <a:ext cx="3743021" cy="43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0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2291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07" y="1035844"/>
            <a:ext cx="34861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89023" y="5518314"/>
            <a:ext cx="4678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Especially helpful when you don’t remember what’s modified, or someone changed the program without telling you.</a:t>
            </a:r>
          </a:p>
        </p:txBody>
      </p:sp>
    </p:spTree>
    <p:extLst>
      <p:ext uri="{BB962C8B-B14F-4D97-AF65-F5344CB8AC3E}">
        <p14:creationId xmlns:p14="http://schemas.microsoft.com/office/powerpoint/2010/main" val="3354405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405688" cy="541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2128" y="2876213"/>
            <a:ext cx="7173672" cy="557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7528" y="2767293"/>
            <a:ext cx="280796" cy="742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6124" y="3733800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Different places thorough the codes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29600" y="3417104"/>
            <a:ext cx="228459" cy="5452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61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4" y="1219200"/>
            <a:ext cx="60579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04875"/>
            <a:ext cx="3444884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8600" y="2590800"/>
            <a:ext cx="1203316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56413" y="3401848"/>
            <a:ext cx="1601614" cy="368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35729" y="2928937"/>
            <a:ext cx="320684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354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All Files in Workspace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14192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88553"/>
            <a:ext cx="49625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7"/>
          <a:stretch/>
        </p:blipFill>
        <p:spPr bwMode="auto">
          <a:xfrm>
            <a:off x="533400" y="4343400"/>
            <a:ext cx="8467725" cy="213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39" y="2895600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198" y="2209800"/>
            <a:ext cx="5393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CCS 5.5 may not have search tab,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the same to use the search icon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7639" y="2895600"/>
            <a:ext cx="414961" cy="199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3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Shortcut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Ctrl + /			// Comment</a:t>
            </a:r>
          </a:p>
          <a:p>
            <a:r>
              <a:rPr lang="en-US" sz="2000" dirty="0"/>
              <a:t>Ctrl + / again			Remove //</a:t>
            </a:r>
          </a:p>
          <a:p>
            <a:r>
              <a:rPr lang="en-US" sz="2000" dirty="0"/>
              <a:t>Ctrl + Shift + /		/* */ Comment</a:t>
            </a:r>
          </a:p>
          <a:p>
            <a:r>
              <a:rPr lang="en-US" sz="2000" dirty="0"/>
              <a:t>Ctrl + Shift + \		Remove /* */</a:t>
            </a:r>
          </a:p>
          <a:p>
            <a:r>
              <a:rPr lang="en-US" sz="2000" dirty="0"/>
              <a:t>Ctrl + B			Compile and Build</a:t>
            </a:r>
          </a:p>
          <a:p>
            <a:r>
              <a:rPr lang="en-US" sz="2000" dirty="0"/>
              <a:t>F5, F6, F7			Step over, into, return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89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9415"/>
            <a:ext cx="3981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894460"/>
            <a:ext cx="3923151" cy="2676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787211"/>
            <a:ext cx="3945203" cy="265774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6943725" y="3200400"/>
            <a:ext cx="36195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4750" y="3389743"/>
            <a:ext cx="646550" cy="199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8050" y="6225079"/>
            <a:ext cx="646550" cy="199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6488668"/>
            <a:ext cx="5393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ZIP() function takes 1410/150MHz = 9.4us to run </a:t>
            </a:r>
          </a:p>
        </p:txBody>
      </p:sp>
    </p:spTree>
    <p:extLst>
      <p:ext uri="{BB962C8B-B14F-4D97-AF65-F5344CB8AC3E}">
        <p14:creationId xmlns:p14="http://schemas.microsoft.com/office/powerpoint/2010/main" val="57200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Increase Calculation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Use “ * ” instead of “ / ”, use less </a:t>
            </a:r>
            <a:r>
              <a:rPr lang="en-US" sz="2000" dirty="0" err="1"/>
              <a:t>sqrt</a:t>
            </a:r>
            <a:r>
              <a:rPr lang="en-US" sz="2000" dirty="0"/>
              <a:t>() etc.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Calculate only once for frequently used expression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Change library (Ask Bo or Brad)</a:t>
            </a:r>
          </a:p>
          <a:p>
            <a:endParaRPr lang="en-US" sz="2000" dirty="0"/>
          </a:p>
          <a:p>
            <a:r>
              <a:rPr lang="en-US" sz="2000" dirty="0"/>
              <a:t>Homework</a:t>
            </a:r>
          </a:p>
          <a:p>
            <a:pPr lvl="1"/>
            <a:r>
              <a:rPr lang="en-US" sz="1800" dirty="0"/>
              <a:t>If you are working on a project with DSP programming, please check the running time of your code, and try to optimize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77630"/>
              </p:ext>
            </p:extLst>
          </p:nvPr>
        </p:nvGraphicFramePr>
        <p:xfrm>
          <a:off x="1524000" y="1295400"/>
          <a:ext cx="6096000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(A+B)/2;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(A+B)*0.5;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sqrt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Vd+Vq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Vq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)&lt;2)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((</a:t>
                      </a:r>
                      <a:r>
                        <a:rPr lang="en-US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Vd+Vq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Vq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)&lt;4)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03856"/>
              </p:ext>
            </p:extLst>
          </p:nvPr>
        </p:nvGraphicFramePr>
        <p:xfrm>
          <a:off x="8467" y="2636520"/>
          <a:ext cx="9144000" cy="1478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cos(theta)*Vas + ((-0.5)*cos(theta) + 0.866*sin(theta))*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Vbs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((-0.5)*cos(theta) - 0.866*sin(theta))*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Vcs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Vq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sin(theta)*Vas + (sin(theta)*(-0.5)-cos(theta)*0.866)*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Vbs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(sin(theta)*(-0.5)+cos(theta)*0.866)*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Vcs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endParaRPr lang="en-US" sz="1300" b="0" dirty="0" err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cos(theta);</a:t>
                      </a:r>
                    </a:p>
                    <a:p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sin(theta);</a:t>
                      </a:r>
                    </a:p>
                    <a:p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*Vas + ((-0.5)*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+ 0.866*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Vbs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((-0.5)*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- 0.866*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Vcs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Vq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*Vas + (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*(-0.5) - 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*0.866)*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Vbs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(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*(-0.5) + 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c_theta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*0.866)*</a:t>
                      </a:r>
                      <a:r>
                        <a:rPr lang="en-US" sz="13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Vcs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2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 Hardware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78180"/>
              </p:ext>
            </p:extLst>
          </p:nvPr>
        </p:nvGraphicFramePr>
        <p:xfrm>
          <a:off x="293687" y="990600"/>
          <a:ext cx="8507413" cy="497204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8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6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 </a:t>
                      </a:r>
                    </a:p>
                  </a:txBody>
                  <a:tcPr marL="91442" marR="914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Specs 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96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A/D converter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bit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 voltage range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~ 3.0V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Conversion time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ns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D/A converter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DAC on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eZdsp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F28335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Communications</a:t>
                      </a:r>
                    </a:p>
                  </a:txBody>
                  <a:tcPr marL="91442" marR="914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USB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RS-232 Serial port</a:t>
                      </a:r>
                      <a:endParaRPr lang="en-US" sz="14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 bus port</a:t>
                      </a:r>
                      <a:endParaRPr lang="en-US" sz="1400" i="0" kern="120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GPIO pins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JTAG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790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Readability</a:t>
            </a:r>
          </a:p>
          <a:p>
            <a:pPr lvl="1"/>
            <a:r>
              <a:rPr lang="en-US" dirty="0"/>
              <a:t>Comments</a:t>
            </a:r>
          </a:p>
          <a:p>
            <a:pPr lvl="2"/>
            <a:r>
              <a:rPr lang="en-US" dirty="0"/>
              <a:t>Good example from </a:t>
            </a:r>
            <a:r>
              <a:rPr lang="en-US" dirty="0" err="1"/>
              <a:t>Zheyu’s</a:t>
            </a:r>
            <a:r>
              <a:rPr lang="en-US" dirty="0"/>
              <a:t> double pulse program</a:t>
            </a:r>
          </a:p>
          <a:p>
            <a:pPr lvl="1"/>
            <a:r>
              <a:rPr lang="en-US" dirty="0"/>
              <a:t>Meaningful variable and function names</a:t>
            </a:r>
          </a:p>
          <a:p>
            <a:pPr lvl="1"/>
            <a:r>
              <a:rPr lang="en-US" dirty="0"/>
              <a:t>Indentation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17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54667"/>
            <a:ext cx="3711388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7924308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3" y="4495800"/>
            <a:ext cx="8534400" cy="7604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000" b="1" dirty="0"/>
              <a:t>Avoid array subscript out of range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Data type of a number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Avoid division by zero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13106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the Continuous Simulation to DSP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do you write this in DSP?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914400" y="2286000"/>
              <a:ext cx="7162800" cy="29076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35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390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9027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Integration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Integral = Integral + X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* T_s;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211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Differentiation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(</a:t>
                          </a:r>
                          <a:r>
                            <a:rPr lang="en-US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X_pre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X) / T_s; </a:t>
                          </a:r>
                          <a:r>
                            <a:rPr lang="en-US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X_pre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X; 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211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Saturation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N/A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if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(X &gt; </a:t>
                          </a:r>
                          <a:r>
                            <a:rPr lang="en-US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Satur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{ X = </a:t>
                          </a:r>
                          <a:r>
                            <a:rPr lang="en-US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Satur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; }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211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Transfer Fn.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Matlab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“c2d” to get z-function</a:t>
                          </a:r>
                        </a:p>
                        <a:p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anti-z-transformation to get time domain difference equation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211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Delay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X_pre</a:t>
                          </a:r>
                          <a:r>
                            <a:rPr lang="en-US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X;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914400" y="2286000"/>
              <a:ext cx="7162800" cy="29076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600200"/>
                    <a:gridCol w="1223596"/>
                    <a:gridCol w="4339004"/>
                  </a:tblGrid>
                  <a:tr h="60687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Integration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2500" t="-2000" r="-357500" b="-3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Integral = Integral + X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* T_s;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6211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Differentiation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2500" t="-136000" r="-357500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(</a:t>
                          </a:r>
                          <a:r>
                            <a:rPr lang="en-US" b="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X_pre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X) / T_s; </a:t>
                          </a:r>
                          <a:r>
                            <a:rPr lang="en-US" b="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X_pre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X; 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6211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Saturation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N/A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if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(X &gt; </a:t>
                          </a:r>
                          <a:r>
                            <a:rPr lang="en-US" b="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Satur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{ X = </a:t>
                          </a:r>
                          <a:r>
                            <a:rPr lang="en-US" b="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Satur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; }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Transfer Fn.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2500" t="-168667" r="-357500" b="-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b="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Matlab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“c2d” to get z-function</a:t>
                          </a:r>
                        </a:p>
                        <a:p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anti-z-transformation to get time domain difference equation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46211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Delay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2500" t="-530263" r="-357500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X_pre</a:t>
                          </a:r>
                          <a:r>
                            <a:rPr lang="en-US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X;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3657600" y="6369027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T_s is the switching cycle / calculation cycle</a:t>
            </a:r>
          </a:p>
        </p:txBody>
      </p:sp>
    </p:spTree>
    <p:extLst>
      <p:ext uri="{BB962C8B-B14F-4D97-AF65-F5344CB8AC3E}">
        <p14:creationId xmlns:p14="http://schemas.microsoft.com/office/powerpoint/2010/main" val="1695238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Debugging with Converter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6568618" cy="56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tool — CCS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Composer Studio v5</a:t>
            </a:r>
          </a:p>
          <a:p>
            <a:pPr lvl="1"/>
            <a:r>
              <a:rPr lang="en-US" dirty="0"/>
              <a:t>Based on </a:t>
            </a:r>
            <a:r>
              <a:rPr lang="en-US" b="1" dirty="0"/>
              <a:t>Eclipse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Eclipse</a:t>
            </a:r>
          </a:p>
          <a:p>
            <a:pPr lvl="1"/>
            <a:r>
              <a:rPr lang="en-US" dirty="0"/>
              <a:t>An </a:t>
            </a:r>
            <a:r>
              <a:rPr lang="en-US" b="1" dirty="0"/>
              <a:t>integrated development environment </a:t>
            </a:r>
            <a:r>
              <a:rPr lang="en-US" dirty="0"/>
              <a:t>(IDE). It contains a base workspace and an extensible plug-in system</a:t>
            </a:r>
            <a:r>
              <a:rPr lang="en-US" b="1" dirty="0"/>
              <a:t> </a:t>
            </a:r>
            <a:r>
              <a:rPr lang="en-US" dirty="0"/>
              <a:t>for customizing the environment.</a:t>
            </a:r>
          </a:p>
          <a:p>
            <a:pPr lvl="1"/>
            <a:r>
              <a:rPr lang="en-US" dirty="0"/>
              <a:t>Very common IDE for 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 descr="File:Eclips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381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CS spla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74964"/>
            <a:ext cx="2266950" cy="131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7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Structure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"/>
          <a:stretch/>
        </p:blipFill>
        <p:spPr bwMode="auto">
          <a:xfrm>
            <a:off x="3162300" y="1267340"/>
            <a:ext cx="3280833" cy="515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1353234"/>
            <a:ext cx="111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26221" y="1353234"/>
            <a:ext cx="1855179" cy="323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26221" y="1798886"/>
            <a:ext cx="1855179" cy="6278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1999" y="2057400"/>
            <a:ext cx="1116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648200" y="1540373"/>
            <a:ext cx="152400" cy="5170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36067" y="1475720"/>
            <a:ext cx="2000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Software generated files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8921" y="2250027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 header files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5120" y="3477674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Produced programs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DSP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86000" y="1999565"/>
            <a:ext cx="1295400" cy="1505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96000" y="2772456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Target Configurations: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Tells the types of the DSP and emulator.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448300" y="2427448"/>
            <a:ext cx="647700" cy="4689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 flipH="1" flipV="1">
            <a:off x="3212120" y="2794713"/>
            <a:ext cx="251393" cy="3148883"/>
          </a:xfrm>
          <a:prstGeom prst="rightBrace">
            <a:avLst>
              <a:gd name="adj1" fmla="val 8333"/>
              <a:gd name="adj2" fmla="val 427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" y="4373473"/>
            <a:ext cx="2907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source files: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Provide basic functions;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Usually the same for every projects.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16676" y="5000002"/>
            <a:ext cx="3179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 defined files: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Determine the functions of the project;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 be more than one file.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936067" y="5562600"/>
            <a:ext cx="1159933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5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/>
              <a:t>Output type: Executable</a:t>
            </a:r>
          </a:p>
          <a:p>
            <a:endParaRPr lang="en-US" sz="2000" dirty="0"/>
          </a:p>
          <a:p>
            <a:r>
              <a:rPr lang="en-US" sz="2000" dirty="0"/>
              <a:t>Family: C2000</a:t>
            </a:r>
          </a:p>
          <a:p>
            <a:r>
              <a:rPr lang="en-US" sz="2000" dirty="0"/>
              <a:t>Variant: 2833x </a:t>
            </a:r>
            <a:r>
              <a:rPr lang="en-US" sz="2000" dirty="0" err="1"/>
              <a:t>Delfino</a:t>
            </a:r>
            <a:br>
              <a:rPr lang="en-US" sz="2000" dirty="0"/>
            </a:br>
            <a:r>
              <a:rPr lang="en-US" sz="2000" dirty="0"/>
              <a:t>	     EZDSPF28335</a:t>
            </a:r>
          </a:p>
          <a:p>
            <a:r>
              <a:rPr lang="en-US" sz="2000" dirty="0"/>
              <a:t>Connection: Spectrum Digital</a:t>
            </a:r>
            <a:br>
              <a:rPr lang="en-US" sz="2000" dirty="0"/>
            </a:br>
            <a:r>
              <a:rPr lang="en-US" sz="2000" dirty="0"/>
              <a:t>DSK-EVM-</a:t>
            </a:r>
            <a:r>
              <a:rPr lang="en-US" sz="2000" dirty="0" err="1"/>
              <a:t>eZdsp</a:t>
            </a:r>
            <a:r>
              <a:rPr lang="en-US" sz="2000" dirty="0"/>
              <a:t> onboard</a:t>
            </a:r>
            <a:br>
              <a:rPr lang="en-US" sz="2000" dirty="0"/>
            </a:br>
            <a:r>
              <a:rPr lang="en-US" sz="2000" dirty="0"/>
              <a:t>USB Emulator</a:t>
            </a:r>
          </a:p>
          <a:p>
            <a:endParaRPr lang="en-US" sz="2000" dirty="0"/>
          </a:p>
          <a:p>
            <a:r>
              <a:rPr lang="en-US" sz="2000" dirty="0"/>
              <a:t>Empty Project</a:t>
            </a:r>
          </a:p>
          <a:p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58333"/>
            <a:ext cx="4124325" cy="52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50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Source Codes to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86400" cy="5105400"/>
          </a:xfrm>
        </p:spPr>
        <p:txBody>
          <a:bodyPr>
            <a:normAutofit/>
          </a:bodyPr>
          <a:lstStyle/>
          <a:p>
            <a:r>
              <a:rPr lang="en-US" sz="2000" dirty="0"/>
              <a:t>All files under “Source Code” folder</a:t>
            </a:r>
          </a:p>
          <a:p>
            <a:endParaRPr lang="en-US" sz="2000" dirty="0"/>
          </a:p>
          <a:p>
            <a:r>
              <a:rPr lang="en-US" sz="2000" dirty="0"/>
              <a:t>Copy or Link?   Personal preference</a:t>
            </a:r>
          </a:p>
          <a:p>
            <a:r>
              <a:rPr lang="en-US" sz="2000" dirty="0"/>
              <a:t>Copy:</a:t>
            </a:r>
          </a:p>
          <a:p>
            <a:pPr lvl="1"/>
            <a:r>
              <a:rPr lang="en-US" sz="1600" dirty="0"/>
              <a:t>You have your own copy of the codes.</a:t>
            </a:r>
            <a:br>
              <a:rPr lang="en-US" sz="1600" dirty="0"/>
            </a:br>
            <a:r>
              <a:rPr lang="en-US" sz="1600" dirty="0"/>
              <a:t>No need to worry about making change to the original files.</a:t>
            </a:r>
            <a:endParaRPr lang="en-US" sz="1200" dirty="0"/>
          </a:p>
          <a:p>
            <a:pPr lvl="1"/>
            <a:r>
              <a:rPr lang="en-US" sz="1600" dirty="0"/>
              <a:t>Delete from workspace will delete it on your hard drive. Please backup your codes.</a:t>
            </a:r>
          </a:p>
          <a:p>
            <a:r>
              <a:rPr lang="en-US" sz="2000" dirty="0"/>
              <a:t>Link:</a:t>
            </a:r>
          </a:p>
          <a:p>
            <a:pPr lvl="1"/>
            <a:r>
              <a:rPr lang="en-US" sz="1600" dirty="0"/>
              <a:t>The linked file is changed once you modify it.</a:t>
            </a:r>
            <a:br>
              <a:rPr lang="en-US" sz="1600" dirty="0"/>
            </a:br>
            <a:r>
              <a:rPr lang="en-US" sz="1600" dirty="0"/>
              <a:t>Easy to share your modification between projects.</a:t>
            </a:r>
            <a:br>
              <a:rPr lang="en-US" sz="1600" dirty="0"/>
            </a:br>
            <a:r>
              <a:rPr lang="en-US" sz="1600" dirty="0"/>
              <a:t>May cause problem if others are not aware of the change.</a:t>
            </a:r>
          </a:p>
          <a:p>
            <a:pPr lvl="1"/>
            <a:r>
              <a:rPr lang="en-US" sz="1600" dirty="0"/>
              <a:t>Delete from workspace will NOT affect the original file.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9010"/>
            <a:ext cx="2847975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219200"/>
            <a:ext cx="762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6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Search Path for Header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609600" cy="304800"/>
          </a:xfrm>
        </p:spPr>
        <p:txBody>
          <a:bodyPr/>
          <a:lstStyle/>
          <a:p>
            <a:pPr>
              <a:defRPr/>
            </a:pPr>
            <a:r>
              <a:rPr lang="en-US"/>
              <a:t>1-</a:t>
            </a:r>
            <a:fld id="{C828D3FC-A0B5-43DE-98B8-D1D2A830C5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66800"/>
            <a:ext cx="5891380" cy="4696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1580" y="2895600"/>
            <a:ext cx="838200" cy="152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44030" y="3790167"/>
            <a:ext cx="2667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19780" y="4548273"/>
            <a:ext cx="44718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Filesystem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-&gt; Your header file directory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10"/>
            <a:ext cx="2847975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3505200"/>
            <a:ext cx="1219200" cy="152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55770" y="4930787"/>
            <a:ext cx="2402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“Include” folder </a:t>
            </a:r>
          </a:p>
        </p:txBody>
      </p:sp>
    </p:spTree>
    <p:extLst>
      <p:ext uri="{BB962C8B-B14F-4D97-AF65-F5344CB8AC3E}">
        <p14:creationId xmlns:p14="http://schemas.microsoft.com/office/powerpoint/2010/main" val="751220261"/>
      </p:ext>
    </p:extLst>
  </p:cSld>
  <p:clrMapOvr>
    <a:masterClrMapping/>
  </p:clrMapOvr>
</p:sld>
</file>

<file path=ppt/theme/theme1.xml><?xml version="1.0" encoding="utf-8"?>
<a:theme xmlns:a="http://schemas.openxmlformats.org/drawingml/2006/main" name="CURENT PPT Template_v2">
  <a:themeElements>
    <a:clrScheme name="CURENT">
      <a:dk1>
        <a:srgbClr val="4C4C4C"/>
      </a:dk1>
      <a:lt1>
        <a:sysClr val="window" lastClr="FFFFFF"/>
      </a:lt1>
      <a:dk2>
        <a:srgbClr val="4C4C4C"/>
      </a:dk2>
      <a:lt2>
        <a:srgbClr val="FFFFFF"/>
      </a:lt2>
      <a:accent1>
        <a:srgbClr val="007900"/>
      </a:accent1>
      <a:accent2>
        <a:srgbClr val="F77F00"/>
      </a:accent2>
      <a:accent3>
        <a:srgbClr val="7992B1"/>
      </a:accent3>
      <a:accent4>
        <a:srgbClr val="999999"/>
      </a:accent4>
      <a:accent5>
        <a:srgbClr val="9FFF9F"/>
      </a:accent5>
      <a:accent6>
        <a:srgbClr val="FFC789"/>
      </a:accent6>
      <a:hlink>
        <a:srgbClr val="F77F00"/>
      </a:hlink>
      <a:folHlink>
        <a:srgbClr val="FFC789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CURENT PPT Template_v2</Template>
  <TotalTime>36588</TotalTime>
  <Words>2168</Words>
  <Application>Microsoft Office PowerPoint</Application>
  <PresentationFormat>On-screen Show (4:3)</PresentationFormat>
  <Paragraphs>492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Cambria Math</vt:lpstr>
      <vt:lpstr>Century Gothic</vt:lpstr>
      <vt:lpstr>Courier New</vt:lpstr>
      <vt:lpstr>Times New Roman</vt:lpstr>
      <vt:lpstr>Wingdings</vt:lpstr>
      <vt:lpstr>Wingdings 2</vt:lpstr>
      <vt:lpstr>CURENT PPT Template_v2</vt:lpstr>
      <vt:lpstr>Visio</vt:lpstr>
      <vt:lpstr>DSP Tutorial</vt:lpstr>
      <vt:lpstr>DSP</vt:lpstr>
      <vt:lpstr>DSP Hardware introduction</vt:lpstr>
      <vt:lpstr>DSP Hardware introduction</vt:lpstr>
      <vt:lpstr>Programming tool — CCS</vt:lpstr>
      <vt:lpstr>Project Structure Example</vt:lpstr>
      <vt:lpstr>New Project</vt:lpstr>
      <vt:lpstr>Add Source Codes to The Project</vt:lpstr>
      <vt:lpstr>Add Search Path for Header File</vt:lpstr>
      <vt:lpstr>Compile and Run</vt:lpstr>
      <vt:lpstr>Debug - Run the Program</vt:lpstr>
      <vt:lpstr>Debug - Observing Variables</vt:lpstr>
      <vt:lpstr>DSP Programming</vt:lpstr>
      <vt:lpstr>Program Sequence</vt:lpstr>
      <vt:lpstr>Configure the DSP – Registers</vt:lpstr>
      <vt:lpstr>ePWM – Configuration</vt:lpstr>
      <vt:lpstr>ePWM – Double pulse logic signal generator</vt:lpstr>
      <vt:lpstr>ePWM – Double pulse logic signal generator</vt:lpstr>
      <vt:lpstr>Interrupt – Configuration</vt:lpstr>
      <vt:lpstr>HTB Program Sequence</vt:lpstr>
      <vt:lpstr>External Interface (XINTF) – Configuration</vt:lpstr>
      <vt:lpstr>External Interface (XINTF) – Read/Write Process</vt:lpstr>
      <vt:lpstr>Memory and CMD File</vt:lpstr>
      <vt:lpstr>Memory and CMD File</vt:lpstr>
      <vt:lpstr>Start from FLASH</vt:lpstr>
      <vt:lpstr>What Could Go Wrong</vt:lpstr>
      <vt:lpstr>Links on help documents and resources</vt:lpstr>
      <vt:lpstr>Discussion</vt:lpstr>
      <vt:lpstr>Useful Functions </vt:lpstr>
      <vt:lpstr>Plot Graph from Cached Data</vt:lpstr>
      <vt:lpstr>Graph</vt:lpstr>
      <vt:lpstr>Save Cached Data</vt:lpstr>
      <vt:lpstr>Local History</vt:lpstr>
      <vt:lpstr>Compare Files</vt:lpstr>
      <vt:lpstr>Memory Browser</vt:lpstr>
      <vt:lpstr>Search All Files in Workspace</vt:lpstr>
      <vt:lpstr>Useful Shortcut Keys</vt:lpstr>
      <vt:lpstr>Clock</vt:lpstr>
      <vt:lpstr>Tips to Increase Calculation Efficiency</vt:lpstr>
      <vt:lpstr>Tips on Programming</vt:lpstr>
      <vt:lpstr>Other tips</vt:lpstr>
      <vt:lpstr>Converting the Continuous Simulation to DSP</vt:lpstr>
      <vt:lpstr>Debugging with Converter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Testbed Thrust Overview</dc:title>
  <dc:creator>Oldham, Cary Rebecca</dc:creator>
  <cp:lastModifiedBy>Ma, Yiwei</cp:lastModifiedBy>
  <cp:revision>1384</cp:revision>
  <dcterms:created xsi:type="dcterms:W3CDTF">2012-03-15T15:28:55Z</dcterms:created>
  <dcterms:modified xsi:type="dcterms:W3CDTF">2018-07-01T21:12:42Z</dcterms:modified>
</cp:coreProperties>
</file>