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0" r:id="rId1"/>
  </p:sldMasterIdLst>
  <p:notesMasterIdLst>
    <p:notesMasterId r:id="rId16"/>
  </p:notesMasterIdLst>
  <p:handoutMasterIdLst>
    <p:handoutMasterId r:id="rId17"/>
  </p:handoutMasterIdLst>
  <p:sldIdLst>
    <p:sldId id="397" r:id="rId2"/>
    <p:sldId id="506" r:id="rId3"/>
    <p:sldId id="505" r:id="rId4"/>
    <p:sldId id="441" r:id="rId5"/>
    <p:sldId id="443" r:id="rId6"/>
    <p:sldId id="508" r:id="rId7"/>
    <p:sldId id="507" r:id="rId8"/>
    <p:sldId id="509" r:id="rId9"/>
    <p:sldId id="510" r:id="rId10"/>
    <p:sldId id="511" r:id="rId11"/>
    <p:sldId id="512" r:id="rId12"/>
    <p:sldId id="513" r:id="rId13"/>
    <p:sldId id="514" r:id="rId14"/>
    <p:sldId id="51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00"/>
    <a:srgbClr val="000000"/>
    <a:srgbClr val="7070BA"/>
    <a:srgbClr val="0000FF"/>
    <a:srgbClr val="2E06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50" autoAdjust="0"/>
    <p:restoredTop sz="96270" autoAdjust="0"/>
  </p:normalViewPr>
  <p:slideViewPr>
    <p:cSldViewPr>
      <p:cViewPr varScale="1">
        <p:scale>
          <a:sx n="111" d="100"/>
          <a:sy n="111" d="100"/>
        </p:scale>
        <p:origin x="163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B805A-FC60-B441-B85E-81C701C3F6C4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2A613-92F4-6A49-8104-EE80192F5B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715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30C58-32B0-4292-88EC-853D1012220C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B4C88-242B-4A4C-8F58-46F070C01A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660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438399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79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90500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sz="2900" dirty="0">
              <a:solidFill>
                <a:srgbClr val="262626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914400" cy="891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136524"/>
            <a:ext cx="35433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24800" y="1524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44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79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5029200"/>
          </a:xfrm>
        </p:spPr>
        <p:txBody>
          <a:bodyPr vert="eaVert"/>
          <a:lstStyle>
            <a:lvl1pPr marL="342900" indent="-342900">
              <a:buFont typeface="Arial"/>
              <a:buChar char="•"/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0668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97082"/>
            <a:ext cx="1676400" cy="41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609600" cy="3048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200">
                <a:solidFill>
                  <a:srgbClr val="007900"/>
                </a:solidFill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828D3FC-A0B5-43DE-98B8-D1D2A830C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43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354762"/>
          </a:xfrm>
        </p:spPr>
        <p:txBody>
          <a:bodyPr vert="eaVert"/>
          <a:lstStyle>
            <a:lvl1pPr>
              <a:defRPr>
                <a:solidFill>
                  <a:srgbClr val="0079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354762"/>
          </a:xfrm>
        </p:spPr>
        <p:txBody>
          <a:bodyPr vert="eaVert"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521373" y="749972"/>
            <a:ext cx="1790698" cy="443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 userDrawn="1"/>
        </p:nvCxnSpPr>
        <p:spPr>
          <a:xfrm flipV="1">
            <a:off x="6629400" y="304800"/>
            <a:ext cx="1" cy="632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609600" cy="3048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200">
                <a:solidFill>
                  <a:srgbClr val="007900"/>
                </a:solidFill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828D3FC-A0B5-43DE-98B8-D1D2A830C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30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3376"/>
            <a:ext cx="3383280" cy="877824"/>
          </a:xfrm>
        </p:spPr>
        <p:txBody>
          <a:bodyPr anchor="b"/>
          <a:lstStyle>
            <a:lvl1pPr algn="l">
              <a:buNone/>
              <a:defRPr sz="1800" b="1">
                <a:solidFill>
                  <a:srgbClr val="0079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>
                <a:solidFill>
                  <a:schemeClr val="tx1">
                    <a:lumMod val="50000"/>
                  </a:schemeClr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34000" y="1981200"/>
            <a:ext cx="342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97082"/>
            <a:ext cx="1676400" cy="41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609600" cy="3048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200">
                <a:solidFill>
                  <a:srgbClr val="007900"/>
                </a:solidFill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828D3FC-A0B5-43DE-98B8-D1D2A830C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81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0079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>
            <a:lvl1pPr marL="342900" indent="-342900">
              <a:buFont typeface="Arial"/>
              <a:buChar char="•"/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97082"/>
            <a:ext cx="1676400" cy="41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609600" cy="3048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007900"/>
                </a:solidFill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828D3FC-A0B5-43DE-98B8-D1D2A830C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79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44069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97082"/>
            <a:ext cx="1676400" cy="41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609600" cy="3048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007900"/>
                </a:solidFill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828D3FC-A0B5-43DE-98B8-D1D2A830C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45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79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105400"/>
          </a:xfrm>
        </p:spPr>
        <p:txBody>
          <a:bodyPr/>
          <a:lstStyle>
            <a:lvl1pPr marL="342900" indent="-342900">
              <a:buFont typeface="Arial"/>
              <a:buChar char="•"/>
              <a:defRPr sz="2800"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105400"/>
          </a:xfrm>
        </p:spPr>
        <p:txBody>
          <a:bodyPr/>
          <a:lstStyle>
            <a:lvl1pPr marL="342900" indent="-342900">
              <a:buFont typeface="Arial"/>
              <a:buChar char="•"/>
              <a:defRPr sz="2800"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609600" cy="3048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007900"/>
                </a:solidFill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828D3FC-A0B5-43DE-98B8-D1D2A830C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97082"/>
            <a:ext cx="1676400" cy="41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519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79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4454525"/>
          </a:xfrm>
        </p:spPr>
        <p:txBody>
          <a:bodyPr/>
          <a:lstStyle>
            <a:lvl1pPr marL="342900" indent="-342900">
              <a:buFont typeface="Arial"/>
              <a:buChar char="•"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041775" cy="4530725"/>
          </a:xfrm>
        </p:spPr>
        <p:txBody>
          <a:bodyPr/>
          <a:lstStyle>
            <a:lvl1pPr marL="342900" indent="-342900">
              <a:buFont typeface="Arial"/>
              <a:buChar char="•"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1981200"/>
            <a:ext cx="40401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4648200" y="1981200"/>
            <a:ext cx="40401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97082"/>
            <a:ext cx="1676400" cy="41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609600" cy="3048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007900"/>
                </a:solidFill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828D3FC-A0B5-43DE-98B8-D1D2A830C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13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79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97082"/>
            <a:ext cx="1676400" cy="41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609600" cy="3048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007900"/>
                </a:solidFill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828D3FC-A0B5-43DE-98B8-D1D2A830C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804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97082"/>
            <a:ext cx="1676400" cy="41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609600" cy="3048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007900"/>
                </a:solidFill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828D3FC-A0B5-43DE-98B8-D1D2A830C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977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44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79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304800"/>
            <a:ext cx="5111750" cy="6324600"/>
          </a:xfrm>
        </p:spPr>
        <p:txBody>
          <a:bodyPr/>
          <a:lstStyle>
            <a:lvl1pPr marL="342900" indent="-342900">
              <a:buFont typeface="Arial"/>
              <a:buChar char="•"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>
              <a:buClrTx/>
              <a:defRPr sz="2800">
                <a:solidFill>
                  <a:sysClr val="windowText" lastClr="000000"/>
                </a:solidFill>
              </a:defRPr>
            </a:lvl2pPr>
            <a:lvl3pPr>
              <a:defRPr sz="2400">
                <a:solidFill>
                  <a:sysClr val="windowText" lastClr="000000"/>
                </a:solidFill>
              </a:defRPr>
            </a:lvl3pPr>
            <a:lvl4pPr>
              <a:defRPr sz="2000">
                <a:solidFill>
                  <a:sysClr val="windowText" lastClr="000000"/>
                </a:solidFill>
              </a:defRPr>
            </a:lvl4pPr>
            <a:lvl5pPr>
              <a:defRPr sz="2000">
                <a:solidFill>
                  <a:sysClr val="windowText" lastClr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044" y="1435100"/>
            <a:ext cx="3008313" cy="51943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447800"/>
            <a:ext cx="304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97082"/>
            <a:ext cx="1676400" cy="41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609600" cy="3048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007900"/>
                </a:solidFill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828D3FC-A0B5-43DE-98B8-D1D2A830C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06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79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2620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792288" y="5367338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97082"/>
            <a:ext cx="1676400" cy="41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609600" cy="3048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200">
                <a:solidFill>
                  <a:srgbClr val="007900"/>
                </a:solidFill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828D3FC-A0B5-43DE-98B8-D1D2A830C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38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458200" y="6477000"/>
            <a:ext cx="609600" cy="3048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200">
                <a:solidFill>
                  <a:srgbClr val="007900"/>
                </a:solidFill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828D3FC-A0B5-43DE-98B8-D1D2A830C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09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68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079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Tx/>
        <a:buSzPct val="75000"/>
        <a:buFont typeface="Wingdings 2" pitchFamily="18" charset="2"/>
        <a:buChar char=""/>
        <a:defRPr sz="28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4963" indent="-223838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png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800100" y="1607451"/>
            <a:ext cx="7772400" cy="2209799"/>
          </a:xfrm>
        </p:spPr>
        <p:txBody>
          <a:bodyPr>
            <a:normAutofit/>
          </a:bodyPr>
          <a:lstStyle/>
          <a:p>
            <a:r>
              <a:rPr lang="en-US" b="1" dirty="0" smtClean="0"/>
              <a:t>T</a:t>
            </a:r>
            <a:r>
              <a:rPr lang="en-US" b="1" dirty="0" smtClean="0"/>
              <a:t>utorial on Air-gapped Inductor Design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262626"/>
              </a:solidFill>
            </a:endParaRPr>
          </a:p>
          <a:p>
            <a:endParaRPr lang="en-US" dirty="0">
              <a:solidFill>
                <a:srgbClr val="262626"/>
              </a:solidFill>
            </a:endParaRPr>
          </a:p>
          <a:p>
            <a:endParaRPr lang="en-US" dirty="0">
              <a:solidFill>
                <a:srgbClr val="262626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B724F62-C8DD-4464-8AE6-6D78140363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249015"/>
              </p:ext>
            </p:extLst>
          </p:nvPr>
        </p:nvGraphicFramePr>
        <p:xfrm>
          <a:off x="457200" y="4267200"/>
          <a:ext cx="84582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422656814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98433325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81787187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8510624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935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26262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May, 2019</a:t>
                      </a:r>
                      <a:endParaRPr lang="en-US" dirty="0">
                        <a:solidFill>
                          <a:srgbClr val="26262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Zhe Yang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version;</a:t>
                      </a:r>
                      <a:b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to design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inductor with air gap, consider the fringing effect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721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464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453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800"/>
                </a:solidFill>
              </a:rPr>
              <a:t>Design Flow Chart - Part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C828D3FC-A0B5-43DE-98B8-D1D2A830C5C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1676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</a:pPr>
            <a:r>
              <a:rPr lang="en-US" sz="2000" dirty="0"/>
              <a:t>Same requirement as before</a:t>
            </a:r>
          </a:p>
          <a:p>
            <a:pPr fontAlgn="auto">
              <a:spcAft>
                <a:spcPts val="0"/>
              </a:spcAft>
            </a:pPr>
            <a:r>
              <a:rPr lang="en-US" sz="2000" dirty="0"/>
              <a:t>The output at step 2.1: the smallest </a:t>
            </a:r>
            <a:r>
              <a:rPr lang="en-US" sz="2000" dirty="0" smtClean="0"/>
              <a:t>AWG within </a:t>
            </a:r>
            <a:r>
              <a:rPr lang="en-US" sz="2000" dirty="0"/>
              <a:t>geometrical constraint</a:t>
            </a:r>
          </a:p>
          <a:p>
            <a:r>
              <a:rPr lang="en-US" sz="2000" dirty="0" smtClean="0"/>
              <a:t>Use </a:t>
            </a:r>
            <a:r>
              <a:rPr lang="en-US" sz="2000" dirty="0"/>
              <a:t>AWG </a:t>
            </a:r>
            <a:r>
              <a:rPr lang="en-US" sz="2000" dirty="0">
                <a:latin typeface="长仿宋体" panose="02010609000101010101" pitchFamily="49" charset="-122"/>
                <a:ea typeface="长仿宋体" panose="02010609000101010101" pitchFamily="49" charset="-122"/>
              </a:rPr>
              <a:t>≤</a:t>
            </a:r>
            <a:r>
              <a:rPr lang="en-US" sz="2000" dirty="0"/>
              <a:t> 10 for thermal and loss </a:t>
            </a:r>
            <a:r>
              <a:rPr lang="en-US" sz="2000" dirty="0" smtClean="0"/>
              <a:t>consideration in step 2.2</a:t>
            </a:r>
            <a:endParaRPr lang="en-US" sz="2000" dirty="0"/>
          </a:p>
          <a:p>
            <a:r>
              <a:rPr lang="en-US" sz="2000" dirty="0" smtClean="0"/>
              <a:t>The feasible designs are bold; the </a:t>
            </a:r>
            <a:r>
              <a:rPr lang="en-US" sz="2000" dirty="0"/>
              <a:t>smallest inductor is in </a:t>
            </a:r>
            <a:r>
              <a:rPr lang="en-US" sz="2000" dirty="0" smtClean="0"/>
              <a:t>red</a:t>
            </a:r>
            <a:endParaRPr lang="en-US" sz="2000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3373102"/>
              </p:ext>
            </p:extLst>
          </p:nvPr>
        </p:nvGraphicFramePr>
        <p:xfrm>
          <a:off x="519045" y="2661249"/>
          <a:ext cx="8190759" cy="3448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953">
                  <a:extLst>
                    <a:ext uri="{9D8B030D-6E8A-4147-A177-3AD203B41FA5}">
                      <a16:colId xmlns:a16="http://schemas.microsoft.com/office/drawing/2014/main" val="2102504168"/>
                    </a:ext>
                  </a:extLst>
                </a:gridCol>
                <a:gridCol w="1299083">
                  <a:extLst>
                    <a:ext uri="{9D8B030D-6E8A-4147-A177-3AD203B41FA5}">
                      <a16:colId xmlns:a16="http://schemas.microsoft.com/office/drawing/2014/main" val="1373503620"/>
                    </a:ext>
                  </a:extLst>
                </a:gridCol>
                <a:gridCol w="1676717">
                  <a:extLst>
                    <a:ext uri="{9D8B030D-6E8A-4147-A177-3AD203B41FA5}">
                      <a16:colId xmlns:a16="http://schemas.microsoft.com/office/drawing/2014/main" val="2952019368"/>
                    </a:ext>
                  </a:extLst>
                </a:gridCol>
                <a:gridCol w="910033">
                  <a:extLst>
                    <a:ext uri="{9D8B030D-6E8A-4147-A177-3AD203B41FA5}">
                      <a16:colId xmlns:a16="http://schemas.microsoft.com/office/drawing/2014/main" val="2632515921"/>
                    </a:ext>
                  </a:extLst>
                </a:gridCol>
                <a:gridCol w="2030730">
                  <a:extLst>
                    <a:ext uri="{9D8B030D-6E8A-4147-A177-3AD203B41FA5}">
                      <a16:colId xmlns:a16="http://schemas.microsoft.com/office/drawing/2014/main" val="3128311409"/>
                    </a:ext>
                  </a:extLst>
                </a:gridCol>
                <a:gridCol w="1384243">
                  <a:extLst>
                    <a:ext uri="{9D8B030D-6E8A-4147-A177-3AD203B41FA5}">
                      <a16:colId xmlns:a16="http://schemas.microsoft.com/office/drawing/2014/main" val="3585658758"/>
                    </a:ext>
                  </a:extLst>
                </a:gridCol>
              </a:tblGrid>
              <a:tr h="243671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smtClean="0"/>
                        <a:t>Core #</a:t>
                      </a:r>
                      <a:endParaRPr 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smtClean="0"/>
                        <a:t>Core size 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smtClean="0"/>
                        <a:t>Output</a:t>
                      </a:r>
                      <a:r>
                        <a:rPr lang="en-US" sz="1600" baseline="0" dirty="0" smtClean="0"/>
                        <a:t> at Step 1.5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Output at Step 2.1</a:t>
                      </a:r>
                      <a:endParaRPr lang="en-US" sz="18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Inductance (µH)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8209804"/>
                  </a:ext>
                </a:extLst>
              </a:tr>
              <a:tr h="178692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endParaRPr lang="en-US" sz="18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endParaRPr lang="en-US" sz="18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rgbClr val="080808"/>
                          </a:solidFill>
                        </a:rPr>
                        <a:t>Min.</a:t>
                      </a:r>
                      <a:r>
                        <a:rPr lang="en-US" sz="1600" baseline="0" dirty="0" smtClean="0">
                          <a:solidFill>
                            <a:srgbClr val="080808"/>
                          </a:solidFill>
                        </a:rPr>
                        <a:t> turn number</a:t>
                      </a:r>
                      <a:endParaRPr lang="en-US" sz="1600" dirty="0">
                        <a:solidFill>
                          <a:srgbClr val="080808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i="1" dirty="0" err="1" smtClean="0">
                          <a:solidFill>
                            <a:srgbClr val="080808"/>
                          </a:solidFill>
                        </a:rPr>
                        <a:t>l</a:t>
                      </a:r>
                      <a:r>
                        <a:rPr lang="en-US" sz="1600" i="1" baseline="-25000" dirty="0" err="1" smtClean="0">
                          <a:solidFill>
                            <a:srgbClr val="080808"/>
                          </a:solidFill>
                        </a:rPr>
                        <a:t>g</a:t>
                      </a:r>
                      <a:r>
                        <a:rPr lang="en-US" sz="1600" dirty="0" smtClean="0">
                          <a:solidFill>
                            <a:srgbClr val="080808"/>
                          </a:solidFill>
                        </a:rPr>
                        <a:t> (mm)</a:t>
                      </a:r>
                      <a:endParaRPr lang="en-US" sz="1600" dirty="0">
                        <a:solidFill>
                          <a:srgbClr val="080808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rgbClr val="080808"/>
                          </a:solidFill>
                        </a:rPr>
                        <a:t>Smallest AWG</a:t>
                      </a:r>
                      <a:endParaRPr lang="en-US" sz="1600" dirty="0">
                        <a:solidFill>
                          <a:srgbClr val="080808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2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19020920"/>
                  </a:ext>
                </a:extLst>
              </a:tr>
              <a:tr h="173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E 43/21/15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3.6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kern="12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51.9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9067993"/>
                  </a:ext>
                </a:extLst>
              </a:tr>
              <a:tr h="173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E 43/21/20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kern="12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51.8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6844818"/>
                  </a:ext>
                </a:extLst>
              </a:tr>
              <a:tr h="173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E 42/33/20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2.4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52.9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0347490"/>
                  </a:ext>
                </a:extLst>
              </a:tr>
              <a:tr h="173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E 41/17/12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5.8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51.3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3188131"/>
                  </a:ext>
                </a:extLst>
              </a:tr>
              <a:tr h="173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E 47/20/16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50.0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7708263"/>
                  </a:ext>
                </a:extLst>
              </a:tr>
              <a:tr h="173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E 56/28/21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51.6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6251999"/>
                  </a:ext>
                </a:extLst>
              </a:tr>
              <a:tr h="173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1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E 56/28/25</a:t>
                      </a:r>
                      <a:endParaRPr lang="en-US" sz="1600" b="1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1.0</a:t>
                      </a:r>
                      <a:endParaRPr lang="en-US" sz="1600" b="1" kern="12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Futura-CondensedLigh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50.5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449728"/>
                  </a:ext>
                </a:extLst>
              </a:tr>
              <a:tr h="173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E 56/24/19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kern="12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54.8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3873584"/>
                  </a:ext>
                </a:extLst>
              </a:tr>
              <a:tr h="173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1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E 60/22/16</a:t>
                      </a:r>
                      <a:endParaRPr lang="en-US" sz="1600" b="1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50.5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1694258"/>
                  </a:ext>
                </a:extLst>
              </a:tr>
              <a:tr h="173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E 65/32/27</a:t>
                      </a:r>
                      <a:endParaRPr lang="en-US" sz="1600" b="1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0.9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53.8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8482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773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Design method</a:t>
            </a:r>
          </a:p>
          <a:p>
            <a:r>
              <a:rPr lang="en-US" dirty="0" smtClean="0"/>
              <a:t>Exemplary MATLAB code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C828D3FC-A0B5-43DE-98B8-D1D2A830C5C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019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Exemplary MATLAB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Self-explanatory comments included</a:t>
            </a:r>
          </a:p>
          <a:p>
            <a:r>
              <a:rPr lang="en-US" sz="2000" dirty="0" smtClean="0"/>
              <a:t>Data base includes 27 single-phase EE core and round magnet wire of AWG 0000~29</a:t>
            </a:r>
          </a:p>
          <a:p>
            <a:r>
              <a:rPr lang="en-US" sz="2000" dirty="0" smtClean="0"/>
              <a:t>Run the code and the </a:t>
            </a:r>
            <a:r>
              <a:rPr lang="en-US" sz="2000" dirty="0"/>
              <a:t>results are in </a:t>
            </a:r>
            <a:r>
              <a:rPr lang="en-US" sz="2000" dirty="0" smtClean="0"/>
              <a:t>matrix named ‘</a:t>
            </a:r>
            <a:r>
              <a:rPr lang="en-US" sz="2000" dirty="0" err="1" smtClean="0"/>
              <a:t>result_return</a:t>
            </a:r>
            <a:r>
              <a:rPr lang="en-US" sz="2000" dirty="0" smtClean="0"/>
              <a:t>’</a:t>
            </a:r>
          </a:p>
          <a:p>
            <a:r>
              <a:rPr lang="en-US" sz="2000" dirty="0" smtClean="0"/>
              <a:t>How to read ‘</a:t>
            </a:r>
            <a:r>
              <a:rPr lang="en-US" sz="2000" dirty="0" err="1" smtClean="0"/>
              <a:t>result_return</a:t>
            </a:r>
            <a:r>
              <a:rPr lang="en-US" sz="2000" dirty="0" smtClean="0"/>
              <a:t>’</a:t>
            </a:r>
          </a:p>
          <a:p>
            <a:pPr lvl="1"/>
            <a:r>
              <a:rPr lang="en-US" sz="1800" dirty="0" smtClean="0"/>
              <a:t>Column 1: </a:t>
            </a:r>
            <a:r>
              <a:rPr lang="en-US" sz="1800" dirty="0" err="1" smtClean="0"/>
              <a:t>core_index</a:t>
            </a:r>
            <a:endParaRPr lang="en-US" sz="1800" dirty="0"/>
          </a:p>
          <a:p>
            <a:pPr lvl="1"/>
            <a:r>
              <a:rPr lang="en-US" sz="1800" dirty="0" smtClean="0"/>
              <a:t>2: AWG number</a:t>
            </a:r>
          </a:p>
          <a:p>
            <a:pPr lvl="1"/>
            <a:r>
              <a:rPr lang="en-US" sz="1800" dirty="0" smtClean="0"/>
              <a:t>3: Designed inductance value</a:t>
            </a:r>
          </a:p>
          <a:p>
            <a:pPr lvl="1"/>
            <a:r>
              <a:rPr lang="en-US" sz="1800" dirty="0" smtClean="0"/>
              <a:t>4: Maximum flux density</a:t>
            </a:r>
          </a:p>
          <a:p>
            <a:pPr lvl="1"/>
            <a:r>
              <a:rPr lang="en-US" sz="1800" dirty="0" smtClean="0"/>
              <a:t>5: Total length of air gap (the length air gap for each </a:t>
            </a:r>
            <a:r>
              <a:rPr lang="en-US" sz="1800" dirty="0" err="1" smtClean="0"/>
              <a:t>psot</a:t>
            </a:r>
            <a:r>
              <a:rPr lang="en-US" sz="1800" dirty="0" smtClean="0"/>
              <a:t> is half of this result)</a:t>
            </a:r>
          </a:p>
          <a:p>
            <a:pPr lvl="1"/>
            <a:r>
              <a:rPr lang="en-US" sz="1800" dirty="0" smtClean="0"/>
              <a:t>6: Turn number</a:t>
            </a:r>
          </a:p>
          <a:p>
            <a:pPr lvl="1"/>
            <a:r>
              <a:rPr lang="en-US" sz="1800" dirty="0" smtClean="0"/>
              <a:t>7: Number of turn per layer of winding</a:t>
            </a:r>
          </a:p>
          <a:p>
            <a:pPr lvl="1"/>
            <a:r>
              <a:rPr lang="en-US" sz="1800" dirty="0" smtClean="0"/>
              <a:t>8: Number of layer for winding </a:t>
            </a:r>
          </a:p>
          <a:p>
            <a:pPr lvl="1"/>
            <a:r>
              <a:rPr lang="en-US" sz="1800" dirty="0" smtClean="0"/>
              <a:t>9/10/11: core/winding/total loss</a:t>
            </a:r>
          </a:p>
          <a:p>
            <a:pPr lvl="1"/>
            <a:r>
              <a:rPr lang="en-US" sz="1800" dirty="0" smtClean="0"/>
              <a:t>12: Core volume</a:t>
            </a:r>
          </a:p>
          <a:p>
            <a:pPr lvl="1"/>
            <a:r>
              <a:rPr lang="en-US" sz="1800" dirty="0" smtClean="0"/>
              <a:t>13/14/15: Core/winding/total weight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C828D3FC-A0B5-43DE-98B8-D1D2A830C5C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45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Exemplary MATLAB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C828D3FC-A0B5-43DE-98B8-D1D2A830C5C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19200"/>
            <a:ext cx="8534401" cy="475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207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Exemplary MATLAB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column 2 (AWG number) is ‘</a:t>
            </a:r>
            <a:r>
              <a:rPr lang="en-US" sz="2400" dirty="0" err="1" smtClean="0"/>
              <a:t>inf</a:t>
            </a:r>
            <a:r>
              <a:rPr lang="en-US" sz="2400" dirty="0" smtClean="0"/>
              <a:t>’, it means not feasible design for this core</a:t>
            </a:r>
          </a:p>
          <a:p>
            <a:r>
              <a:rPr lang="en-US" sz="2400" dirty="0" smtClean="0"/>
              <a:t>For example in page 13: cores 1~13 do not have feasible design; cores 14~27 have feasible design</a:t>
            </a:r>
          </a:p>
          <a:p>
            <a:r>
              <a:rPr lang="en-US" sz="2400" dirty="0" smtClean="0"/>
              <a:t>Pick a design from row 14~27 that meet your requirement, such as loss budget, AWG/current density requirement, size/weight requirement and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C828D3FC-A0B5-43DE-98B8-D1D2A830C5C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027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Design method</a:t>
            </a:r>
          </a:p>
          <a:p>
            <a:r>
              <a:rPr lang="en-US" dirty="0"/>
              <a:t>Exemplary MATLAB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C828D3FC-A0B5-43DE-98B8-D1D2A830C5C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Inductor Design – </a:t>
            </a:r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C828D3FC-A0B5-43DE-98B8-D1D2A830C5C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7162" y="990600"/>
                <a:ext cx="8534400" cy="30480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Modeling of inductor – magnetic circuit</a:t>
                </a:r>
              </a:p>
              <a:p>
                <a:pPr lvl="1"/>
                <a:r>
                  <a:rPr lang="en-US" sz="2000" dirty="0" smtClean="0"/>
                  <a:t>Analogy between electrical elements and magnetic elements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l-GR" sz="2000" dirty="0"/>
                      <m:t>≈</m:t>
                    </m:r>
                    <m:r>
                      <m:rPr>
                        <m:nor/>
                      </m:rPr>
                      <a:rPr lang="en-US" sz="2000" b="0" i="0" dirty="0" smtClean="0"/>
                      <m:t> 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000" dirty="0">
                                <a:solidFill>
                                  <a:srgbClr val="080808"/>
                                </a:solidFill>
                              </a:rPr>
                              <m:t>ℜ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𝑔𝑎𝑝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sz="2000" dirty="0">
                                    <a:solidFill>
                                      <a:srgbClr val="080808"/>
                                    </a:solidFill>
                                  </a:rPr>
                                  <m:t>ℜ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𝑎𝑝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000" i="1" smtClean="0">
                                <a:latin typeface="Cambria Math" panose="02040503050406030204" pitchFamily="18" charset="0"/>
                              </a:rPr>
                              <m:t>μ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 smtClean="0"/>
                  <a:t>  </a:t>
                </a:r>
                <a:endParaRPr lang="el-GR" sz="20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m:rPr>
                        <m:nor/>
                      </m:rP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l-GR" sz="2000" dirty="0"/>
                      <m:t>≈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000" dirty="0">
                                <a:solidFill>
                                  <a:srgbClr val="080808"/>
                                </a:solidFill>
                              </a:rPr>
                              <m:t>ℜ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𝑐𝑎𝑝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sz="2000" dirty="0">
                                    <a:solidFill>
                                      <a:srgbClr val="080808"/>
                                    </a:solidFill>
                                  </a:rPr>
                                  <m:t>ℜ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𝑔𝑎𝑝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000" i="1">
                                <a:latin typeface="Cambria Math" panose="02040503050406030204" pitchFamily="18" charset="0"/>
                              </a:rPr>
                              <m:t>μ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7162" y="990600"/>
                <a:ext cx="8534400" cy="3048000"/>
              </a:xfrm>
              <a:blipFill>
                <a:blip r:embed="rId2"/>
                <a:stretch>
                  <a:fillRect l="-929" t="-1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868506"/>
              </p:ext>
            </p:extLst>
          </p:nvPr>
        </p:nvGraphicFramePr>
        <p:xfrm>
          <a:off x="4734416" y="1905000"/>
          <a:ext cx="4310380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386578112"/>
                    </a:ext>
                  </a:extLst>
                </a:gridCol>
                <a:gridCol w="2278380">
                  <a:extLst>
                    <a:ext uri="{9D8B030D-6E8A-4147-A177-3AD203B41FA5}">
                      <a16:colId xmlns:a16="http://schemas.microsoft.com/office/drawing/2014/main" val="1442422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Electrical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Magnetic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007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80808"/>
                          </a:solidFill>
                          <a:latin typeface="+mn-lt"/>
                        </a:rPr>
                        <a:t>Voltage, V</a:t>
                      </a:r>
                      <a:r>
                        <a:rPr lang="en-US" sz="1600" baseline="0" dirty="0" smtClean="0">
                          <a:solidFill>
                            <a:srgbClr val="080808"/>
                          </a:solidFill>
                          <a:latin typeface="+mn-lt"/>
                        </a:rPr>
                        <a:t> (V)</a:t>
                      </a:r>
                      <a:endParaRPr lang="en-US" sz="1600" dirty="0">
                        <a:solidFill>
                          <a:srgbClr val="080808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80808"/>
                          </a:solidFill>
                          <a:latin typeface="+mn-lt"/>
                        </a:rPr>
                        <a:t>MMF</a:t>
                      </a:r>
                      <a:r>
                        <a:rPr lang="en-US" sz="1600" baseline="0" dirty="0" smtClean="0">
                          <a:solidFill>
                            <a:srgbClr val="080808"/>
                          </a:solidFill>
                          <a:latin typeface="+mn-lt"/>
                        </a:rPr>
                        <a:t> (A</a:t>
                      </a:r>
                      <a:r>
                        <a:rPr lang="en-US" sz="1600" baseline="0" dirty="0" smtClean="0">
                          <a:solidFill>
                            <a:srgbClr val="080808"/>
                          </a:solidFill>
                          <a:latin typeface="+mn-lt"/>
                          <a:ea typeface="长仿宋体" panose="02010609000101010101" pitchFamily="49" charset="-122"/>
                        </a:rPr>
                        <a:t>·</a:t>
                      </a:r>
                      <a:r>
                        <a:rPr lang="en-US" sz="1600" baseline="0" dirty="0" smtClean="0">
                          <a:solidFill>
                            <a:srgbClr val="080808"/>
                          </a:solidFill>
                          <a:latin typeface="+mn-lt"/>
                        </a:rPr>
                        <a:t>T)</a:t>
                      </a:r>
                      <a:endParaRPr lang="en-US" sz="1600" dirty="0">
                        <a:solidFill>
                          <a:srgbClr val="080808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208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80808"/>
                          </a:solidFill>
                          <a:latin typeface="+mn-lt"/>
                        </a:rPr>
                        <a:t>Resistance, R</a:t>
                      </a:r>
                      <a:r>
                        <a:rPr lang="en-US" sz="1600" baseline="0" dirty="0" smtClean="0">
                          <a:solidFill>
                            <a:srgbClr val="080808"/>
                          </a:solidFill>
                          <a:latin typeface="+mn-lt"/>
                        </a:rPr>
                        <a:t> (</a:t>
                      </a:r>
                      <a:r>
                        <a:rPr lang="el-GR" sz="1600" baseline="0" dirty="0" smtClean="0">
                          <a:solidFill>
                            <a:srgbClr val="080808"/>
                          </a:solidFill>
                          <a:latin typeface="+mn-lt"/>
                        </a:rPr>
                        <a:t>Ω</a:t>
                      </a:r>
                      <a:r>
                        <a:rPr lang="en-US" sz="1600" baseline="0" dirty="0" smtClean="0">
                          <a:solidFill>
                            <a:srgbClr val="080808"/>
                          </a:solidFill>
                          <a:latin typeface="+mn-lt"/>
                        </a:rPr>
                        <a:t>)</a:t>
                      </a:r>
                      <a:endParaRPr lang="en-US" sz="1600" dirty="0">
                        <a:solidFill>
                          <a:srgbClr val="080808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80808"/>
                          </a:solidFill>
                          <a:latin typeface="+mn-lt"/>
                        </a:rPr>
                        <a:t>Reluctance, ℜ</a:t>
                      </a:r>
                      <a:r>
                        <a:rPr lang="en-US" sz="1600" baseline="0" dirty="0" smtClean="0">
                          <a:solidFill>
                            <a:srgbClr val="080808"/>
                          </a:solidFill>
                          <a:latin typeface="+mn-lt"/>
                        </a:rPr>
                        <a:t> (A</a:t>
                      </a:r>
                      <a:r>
                        <a:rPr lang="en-US" sz="1600" baseline="0" dirty="0" smtClean="0">
                          <a:solidFill>
                            <a:srgbClr val="080808"/>
                          </a:solidFill>
                          <a:latin typeface="+mn-lt"/>
                          <a:ea typeface="长仿宋体" panose="02010609000101010101" pitchFamily="49" charset="-122"/>
                        </a:rPr>
                        <a:t>·</a:t>
                      </a:r>
                      <a:r>
                        <a:rPr lang="en-US" sz="1600" baseline="0" dirty="0" smtClean="0">
                          <a:solidFill>
                            <a:srgbClr val="080808"/>
                          </a:solidFill>
                          <a:latin typeface="+mn-lt"/>
                        </a:rPr>
                        <a:t>T/</a:t>
                      </a:r>
                      <a:r>
                        <a:rPr lang="en-US" sz="1600" baseline="0" dirty="0" err="1" smtClean="0">
                          <a:solidFill>
                            <a:srgbClr val="080808"/>
                          </a:solidFill>
                          <a:latin typeface="+mn-lt"/>
                        </a:rPr>
                        <a:t>Wb</a:t>
                      </a:r>
                      <a:r>
                        <a:rPr lang="en-US" sz="1600" baseline="0" dirty="0" smtClean="0">
                          <a:solidFill>
                            <a:srgbClr val="080808"/>
                          </a:solidFill>
                          <a:latin typeface="+mn-lt"/>
                        </a:rPr>
                        <a:t>)</a:t>
                      </a:r>
                      <a:endParaRPr lang="en-US" sz="1600" dirty="0">
                        <a:solidFill>
                          <a:srgbClr val="080808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08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80808"/>
                          </a:solidFill>
                          <a:latin typeface="+mn-lt"/>
                        </a:rPr>
                        <a:t>Current, I (A)</a:t>
                      </a:r>
                      <a:endParaRPr lang="en-US" sz="1600" dirty="0">
                        <a:solidFill>
                          <a:srgbClr val="080808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80808"/>
                          </a:solidFill>
                          <a:latin typeface="+mn-lt"/>
                        </a:rPr>
                        <a:t>Flux, </a:t>
                      </a:r>
                      <a:r>
                        <a:rPr lang="el-GR" sz="1600" dirty="0" smtClean="0">
                          <a:solidFill>
                            <a:srgbClr val="080808"/>
                          </a:solidFill>
                          <a:latin typeface="+mn-lt"/>
                        </a:rPr>
                        <a:t>Φ</a:t>
                      </a:r>
                      <a:r>
                        <a:rPr lang="en-US" sz="1600" dirty="0" smtClean="0">
                          <a:solidFill>
                            <a:srgbClr val="080808"/>
                          </a:solidFill>
                          <a:latin typeface="+mn-lt"/>
                        </a:rPr>
                        <a:t> (</a:t>
                      </a:r>
                      <a:r>
                        <a:rPr lang="en-US" sz="1600" dirty="0" err="1" smtClean="0">
                          <a:solidFill>
                            <a:srgbClr val="080808"/>
                          </a:solidFill>
                          <a:latin typeface="+mn-lt"/>
                        </a:rPr>
                        <a:t>Wb</a:t>
                      </a:r>
                      <a:r>
                        <a:rPr lang="en-US" sz="1600" dirty="0" smtClean="0">
                          <a:solidFill>
                            <a:srgbClr val="080808"/>
                          </a:solidFill>
                          <a:latin typeface="+mn-lt"/>
                        </a:rPr>
                        <a:t>)</a:t>
                      </a:r>
                      <a:endParaRPr lang="en-US" sz="1600" dirty="0">
                        <a:solidFill>
                          <a:srgbClr val="080808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751293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57" y="4151466"/>
            <a:ext cx="1730837" cy="1680402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3195256" y="4991667"/>
            <a:ext cx="1676400" cy="301116"/>
          </a:xfrm>
          <a:prstGeom prst="rightArrow">
            <a:avLst/>
          </a:prstGeom>
          <a:solidFill>
            <a:srgbClr val="007900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3327657" y="4395643"/>
                <a:ext cx="979114" cy="661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657" y="4395643"/>
                <a:ext cx="979114" cy="6616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667" y="4271593"/>
            <a:ext cx="2107685" cy="171671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7031114" y="4413203"/>
                <a:ext cx="1657124" cy="12454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Normally,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80808"/>
                            </a:solidFill>
                          </a:rPr>
                          <m:t>ℜ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𝑔𝑎𝑝</m:t>
                        </m:r>
                      </m:sub>
                    </m:sSub>
                  </m:oMath>
                </a14:m>
                <a:r>
                  <a:rPr lang="en-US" dirty="0" smtClean="0"/>
                  <a:t>&gt;&gt;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80808"/>
                            </a:solidFill>
                          </a:rPr>
                          <m:t>ℜ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</a:rPr>
                          <m:t>𝑐𝑜𝑟𝑒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/>
                  <a:t>b</a:t>
                </a:r>
                <a:r>
                  <a:rPr lang="en-US" dirty="0" smtClean="0"/>
                  <a:t>ecause of</a:t>
                </a:r>
                <a:r>
                  <a:rPr lang="el-G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μ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core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𝑔𝑎𝑝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1114" y="4413203"/>
                <a:ext cx="1657124" cy="1245469"/>
              </a:xfrm>
              <a:prstGeom prst="rect">
                <a:avLst/>
              </a:prstGeom>
              <a:blipFill>
                <a:blip r:embed="rId6"/>
                <a:stretch>
                  <a:fillRect l="-2941" t="-2941"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6876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Inductor Design – Typical Method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C828D3FC-A0B5-43DE-98B8-D1D2A830C5C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Core geometrical constant (</a:t>
            </a:r>
            <a:r>
              <a:rPr lang="en-US" i="1" dirty="0"/>
              <a:t>K</a:t>
            </a:r>
            <a:r>
              <a:rPr lang="en-US" i="1" baseline="-25000" dirty="0"/>
              <a:t>g</a:t>
            </a:r>
            <a:r>
              <a:rPr lang="en-US" dirty="0"/>
              <a:t>) </a:t>
            </a:r>
            <a:r>
              <a:rPr lang="en-US" dirty="0" smtClean="0"/>
              <a:t>method</a:t>
            </a:r>
          </a:p>
          <a:p>
            <a:endParaRPr lang="en-US" baseline="30000" dirty="0"/>
          </a:p>
          <a:p>
            <a:endParaRPr lang="en-US" baseline="30000" dirty="0" smtClean="0"/>
          </a:p>
          <a:p>
            <a:r>
              <a:rPr lang="en-US" dirty="0" smtClean="0"/>
              <a:t>Area </a:t>
            </a:r>
            <a:r>
              <a:rPr lang="en-US" dirty="0"/>
              <a:t>Product (</a:t>
            </a:r>
            <a:r>
              <a:rPr lang="en-US" i="1" dirty="0" err="1"/>
              <a:t>A</a:t>
            </a:r>
            <a:r>
              <a:rPr lang="en-US" i="1" baseline="-25000" dirty="0" err="1"/>
              <a:t>p</a:t>
            </a:r>
            <a:r>
              <a:rPr lang="en-US" dirty="0"/>
              <a:t>) </a:t>
            </a:r>
            <a:r>
              <a:rPr lang="en-US" dirty="0" smtClean="0"/>
              <a:t>method</a:t>
            </a:r>
          </a:p>
          <a:p>
            <a:endParaRPr lang="en-US" baseline="30000" dirty="0"/>
          </a:p>
          <a:p>
            <a:endParaRPr lang="en-US" baseline="30000" dirty="0" smtClean="0"/>
          </a:p>
          <a:p>
            <a:endParaRPr lang="en-US" baseline="30000" dirty="0"/>
          </a:p>
          <a:p>
            <a:r>
              <a:rPr lang="en-US" dirty="0"/>
              <a:t>Limitation: fringing effect is </a:t>
            </a:r>
            <a:r>
              <a:rPr lang="en-US" dirty="0" smtClean="0"/>
              <a:t>neglected</a:t>
            </a:r>
            <a:endParaRPr lang="en-US" dirty="0"/>
          </a:p>
          <a:p>
            <a:endParaRPr lang="en-US" baseline="30000" dirty="0"/>
          </a:p>
          <a:p>
            <a:endParaRPr lang="en-US" baseline="30000" dirty="0"/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819400" y="1704931"/>
                <a:ext cx="2587439" cy="7049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</a:rPr>
                            <m:t>𝑀𝐿𝑇</m:t>
                          </m:r>
                        </m:den>
                      </m:f>
                      <m:r>
                        <a:rPr lang="en-US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>
                  <a:solidFill>
                    <a:srgbClr val="080808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704931"/>
                <a:ext cx="2587439" cy="7049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895600" y="1704931"/>
            <a:ext cx="1217519" cy="70493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3401" y="1704931"/>
            <a:ext cx="990600" cy="70493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3038846" y="3276600"/>
                <a:ext cx="2465611" cy="6595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>
                  <a:solidFill>
                    <a:srgbClr val="080808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8846" y="3276600"/>
                <a:ext cx="2465611" cy="6595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3115046" y="3276600"/>
            <a:ext cx="1217519" cy="70493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01687" y="3276600"/>
            <a:ext cx="990600" cy="70493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5288" y="5579358"/>
            <a:ext cx="854251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000" dirty="0" smtClean="0"/>
              <a:t>R</a:t>
            </a:r>
            <a:r>
              <a:rPr lang="en-US" sz="1000" dirty="0"/>
              <a:t>. W. Erickson and D. </a:t>
            </a:r>
            <a:r>
              <a:rPr lang="en-US" sz="1000" dirty="0" err="1"/>
              <a:t>Maksimovic</a:t>
            </a:r>
            <a:r>
              <a:rPr lang="en-US" sz="1000" dirty="0"/>
              <a:t>, </a:t>
            </a:r>
            <a:r>
              <a:rPr lang="en-US" sz="1000" i="1" dirty="0"/>
              <a:t>Fundamentals of power electronics</a:t>
            </a:r>
            <a:r>
              <a:rPr lang="en-US" sz="1000" dirty="0"/>
              <a:t>: Springer Science &amp; Business Media, 2007.</a:t>
            </a:r>
          </a:p>
          <a:p>
            <a:pPr>
              <a:spcBef>
                <a:spcPts val="600"/>
              </a:spcBef>
            </a:pPr>
            <a:r>
              <a:rPr lang="en-US" sz="1000" dirty="0" smtClean="0"/>
              <a:t>M</a:t>
            </a:r>
            <a:r>
              <a:rPr lang="en-US" sz="1000" dirty="0"/>
              <a:t>. K. </a:t>
            </a:r>
            <a:r>
              <a:rPr lang="en-US" sz="1000" dirty="0" err="1"/>
              <a:t>Kazimierczuk</a:t>
            </a:r>
            <a:r>
              <a:rPr lang="en-US" sz="1000" dirty="0"/>
              <a:t> and H. Sekiya, "Design of AC resonant inductors using area product method," in </a:t>
            </a:r>
            <a:r>
              <a:rPr lang="en-US" sz="1000" i="1" dirty="0"/>
              <a:t>2009 IEEE Energy Conversion Congress and Exposition</a:t>
            </a:r>
            <a:r>
              <a:rPr lang="en-US" sz="1000" dirty="0"/>
              <a:t>, 2009, pp. 994-1001.</a:t>
            </a:r>
          </a:p>
        </p:txBody>
      </p:sp>
    </p:spTree>
    <p:extLst>
      <p:ext uri="{BB962C8B-B14F-4D97-AF65-F5344CB8AC3E}">
        <p14:creationId xmlns:p14="http://schemas.microsoft.com/office/powerpoint/2010/main" val="516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800"/>
                </a:solidFill>
              </a:rPr>
              <a:t>Introduction -  Fringing Effect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-228600" y="937573"/>
                <a:ext cx="7618572" cy="17418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6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>
                        <a:lumMod val="50000"/>
                      </a:schemeClr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ClrTx/>
                  <a:buSzPct val="75000"/>
                  <a:buFont typeface="Wingdings 2" pitchFamily="18" charset="2"/>
                  <a:buChar char=""/>
                  <a:defRPr sz="2800" kern="1200">
                    <a:solidFill>
                      <a:schemeClr val="tx1">
                        <a:lumMod val="50000"/>
                      </a:schemeClr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§"/>
                  <a:defRPr sz="2400" kern="1200">
                    <a:solidFill>
                      <a:schemeClr val="tx1">
                        <a:lumMod val="50000"/>
                      </a:schemeClr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604963" indent="-223838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>
                        <a:lumMod val="50000"/>
                      </a:schemeClr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>
                        <a:lumMod val="50000"/>
                      </a:schemeClr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1" fontAlgn="auto">
                  <a:spcAft>
                    <a:spcPts val="0"/>
                  </a:spcAft>
                </a:pPr>
                <a:r>
                  <a:rPr lang="en-US" dirty="0" smtClean="0"/>
                  <a:t>Magnetic flux spreads out (fringes out) into the vicinity of air gap</a:t>
                </a:r>
              </a:p>
              <a:p>
                <a:pPr lvl="1" fontAlgn="auto">
                  <a:spcAft>
                    <a:spcPts val="0"/>
                  </a:spcAft>
                </a:pPr>
                <a:r>
                  <a:rPr lang="en-US" altLang="zh-CN" dirty="0" smtClean="0"/>
                  <a:t>Effectively,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𝑔𝑎𝑝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increases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80808"/>
                            </a:solidFill>
                          </a:rPr>
                          <m:t>ℜ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𝑔𝑎𝑝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zh-CN" i="1">
                                <a:latin typeface="Cambria Math" panose="02040503050406030204" pitchFamily="18" charset="0"/>
                              </a:rPr>
                              <m:t>μ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  <m:t>𝑔𝑎𝑝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decreases </a:t>
                </a:r>
              </a:p>
              <a:p>
                <a:pPr lvl="1" fontAlgn="auto"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l-GR" dirty="0"/>
                      <m:t>≈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80808"/>
                                </a:solidFill>
                              </a:rPr>
                              <m:t>ℜ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𝑔𝑎𝑝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dirty="0">
                                    <a:solidFill>
                                      <a:srgbClr val="080808"/>
                                    </a:solidFill>
                                  </a:rPr>
                                  <m:t>ℜ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𝑔𝑎𝑝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𝑁𝐼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80808"/>
                                </a:solidFill>
                              </a:rPr>
                              <m:t>ℜ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𝑔𝑎𝑝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dirty="0">
                                    <a:solidFill>
                                      <a:srgbClr val="080808"/>
                                    </a:solidFill>
                                  </a:rPr>
                                  <m:t>ℜ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𝑔𝑎𝑝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increases</a:t>
                </a:r>
              </a:p>
              <a:p>
                <a:pPr lvl="1" fontAlgn="auto">
                  <a:spcAft>
                    <a:spcPts val="0"/>
                  </a:spcAft>
                </a:pPr>
                <a:endParaRPr lang="en-US" dirty="0"/>
              </a:p>
              <a:p>
                <a:pPr lvl="1" fontAlgn="auto">
                  <a:spcAft>
                    <a:spcPts val="0"/>
                  </a:spcAft>
                </a:pPr>
                <a:endParaRPr lang="en-US" dirty="0"/>
              </a:p>
              <a:p>
                <a:pPr fontAlgn="auto">
                  <a:spcAft>
                    <a:spcPts val="0"/>
                  </a:spcAft>
                </a:pPr>
                <a:endParaRPr lang="en-US" dirty="0"/>
              </a:p>
            </p:txBody>
          </p:sp>
        </mc:Choice>
        <mc:Fallback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8600" y="937573"/>
                <a:ext cx="7618572" cy="1741860"/>
              </a:xfrm>
              <a:prstGeom prst="rect">
                <a:avLst/>
              </a:prstGeom>
              <a:blipFill>
                <a:blip r:embed="rId2"/>
                <a:stretch>
                  <a:fillRect t="-5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1262229"/>
            <a:ext cx="1828800" cy="15301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r="7548"/>
          <a:stretch/>
        </p:blipFill>
        <p:spPr>
          <a:xfrm>
            <a:off x="4014879" y="2921296"/>
            <a:ext cx="4976721" cy="277193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76200" y="2792344"/>
                <a:ext cx="4176132" cy="277025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6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</a:pPr>
                <a:r>
                  <a:rPr lang="en-US" dirty="0" smtClean="0"/>
                  <a:t>How to account for fring</a:t>
                </a:r>
                <a:r>
                  <a:rPr lang="en-US" dirty="0" smtClean="0"/>
                  <a:t>ing effect: </a:t>
                </a:r>
                <a:endParaRPr lang="en-US" dirty="0" smtClean="0"/>
              </a:p>
              <a:p>
                <a:pPr lvl="1" fontAlgn="auto">
                  <a:spcAft>
                    <a:spcPts val="0"/>
                  </a:spcAft>
                </a:pPr>
                <a:r>
                  <a:rPr lang="en-US" dirty="0" smtClean="0"/>
                  <a:t>Empirical </a:t>
                </a:r>
                <a:r>
                  <a:rPr lang="en-US" dirty="0" smtClean="0"/>
                  <a:t>equation: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𝑔𝑎𝑝</m:t>
                        </m:r>
                      </m:sub>
                      <m:sup>
                        <m:r>
                          <a:rPr lang="en-US" altLang="zh-CN" b="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+2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+2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a</a:t>
                </a:r>
                <a:r>
                  <a:rPr lang="en-US" dirty="0" smtClean="0"/>
                  <a:t>, b are length and width of cross section</a:t>
                </a:r>
                <a:endParaRPr lang="en-US" dirty="0"/>
              </a:p>
              <a:p>
                <a:pPr lvl="1" fontAlgn="auto">
                  <a:spcAft>
                    <a:spcPts val="0"/>
                  </a:spcAft>
                </a:pPr>
                <a:r>
                  <a:rPr lang="en-US" dirty="0"/>
                  <a:t>Schwarz-</a:t>
                </a:r>
                <a:r>
                  <a:rPr lang="en-US" dirty="0" err="1"/>
                  <a:t>Christoffel</a:t>
                </a:r>
                <a:r>
                  <a:rPr lang="en-US" dirty="0"/>
                  <a:t> </a:t>
                </a:r>
                <a:r>
                  <a:rPr lang="en-US" dirty="0" smtClean="0"/>
                  <a:t>transformation</a:t>
                </a:r>
                <a:endParaRPr lang="en-US" dirty="0"/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792344"/>
                <a:ext cx="4176132" cy="2770256"/>
              </a:xfrm>
              <a:prstGeom prst="rect">
                <a:avLst/>
              </a:prstGeom>
              <a:blipFill>
                <a:blip r:embed="rId5"/>
                <a:stretch>
                  <a:fillRect l="-1314" t="-8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4572" y="3148629"/>
            <a:ext cx="785987" cy="7358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0075" y="6049518"/>
            <a:ext cx="83043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000" dirty="0" smtClean="0"/>
              <a:t>J</a:t>
            </a:r>
            <a:r>
              <a:rPr lang="en-US" sz="1000" dirty="0"/>
              <a:t>. </a:t>
            </a:r>
            <a:r>
              <a:rPr lang="en-US" sz="1000" dirty="0" err="1"/>
              <a:t>Muhlethaler</a:t>
            </a:r>
            <a:r>
              <a:rPr lang="en-US" sz="1000" dirty="0"/>
              <a:t>, J. W. Kolar and A. </a:t>
            </a:r>
            <a:r>
              <a:rPr lang="en-US" sz="1000" dirty="0" err="1"/>
              <a:t>Ecklebe</a:t>
            </a:r>
            <a:r>
              <a:rPr lang="en-US" sz="1000" dirty="0"/>
              <a:t>, "A novel approach for 3d air gap reluctance calculations," 8th International Conference on Power Electronics - ECCE Asia, </a:t>
            </a:r>
            <a:r>
              <a:rPr lang="en-US" sz="1000" dirty="0" err="1"/>
              <a:t>Jeju</a:t>
            </a:r>
            <a:r>
              <a:rPr lang="en-US" sz="1000" dirty="0"/>
              <a:t>, 2011, pp. 446-452.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22789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Design method</a:t>
            </a:r>
          </a:p>
          <a:p>
            <a:r>
              <a:rPr lang="en-US" dirty="0"/>
              <a:t>Exemplary MATLAB code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C828D3FC-A0B5-43DE-98B8-D1D2A830C5C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969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800"/>
                </a:solidFill>
              </a:rPr>
              <a:t>Design Flow Chart - Part 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C828D3FC-A0B5-43DE-98B8-D1D2A830C5C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257800" y="914400"/>
            <a:ext cx="3810000" cy="5205411"/>
          </a:xfrm>
        </p:spPr>
        <p:txBody>
          <a:bodyPr>
            <a:normAutofit/>
          </a:bodyPr>
          <a:lstStyle/>
          <a:p>
            <a:r>
              <a:rPr lang="en-US" sz="1800" dirty="0"/>
              <a:t>Part I: for each core in the database, find the min. </a:t>
            </a:r>
            <a:r>
              <a:rPr lang="en-US" sz="1800" i="1" dirty="0"/>
              <a:t>N</a:t>
            </a:r>
            <a:r>
              <a:rPr lang="en-US" sz="1800" dirty="0"/>
              <a:t> and </a:t>
            </a:r>
            <a:r>
              <a:rPr lang="en-US" sz="1800" i="1" dirty="0" err="1" smtClean="0"/>
              <a:t>l</a:t>
            </a:r>
            <a:r>
              <a:rPr lang="en-US" sz="1800" i="1" baseline="-25000" dirty="0" err="1" smtClean="0"/>
              <a:t>g</a:t>
            </a:r>
            <a:r>
              <a:rPr lang="en-US" sz="1800" dirty="0" smtClean="0"/>
              <a:t> </a:t>
            </a:r>
            <a:r>
              <a:rPr lang="en-US" sz="1800" dirty="0"/>
              <a:t>that meet </a:t>
            </a:r>
            <a:r>
              <a:rPr lang="en-US" sz="1800" i="1" dirty="0"/>
              <a:t>L</a:t>
            </a:r>
            <a:r>
              <a:rPr lang="en-US" sz="1800" dirty="0"/>
              <a:t> and </a:t>
            </a:r>
            <a:r>
              <a:rPr lang="en-US" sz="1800" i="1" dirty="0"/>
              <a:t>B</a:t>
            </a:r>
            <a:r>
              <a:rPr lang="en-US" sz="1800" dirty="0"/>
              <a:t> requirement</a:t>
            </a:r>
          </a:p>
          <a:p>
            <a:r>
              <a:rPr lang="en-US" sz="1800" dirty="0"/>
              <a:t>Step 1.1: pick a core </a:t>
            </a:r>
            <a:r>
              <a:rPr lang="en-US" sz="1800" i="1" dirty="0"/>
              <a:t>k</a:t>
            </a:r>
          </a:p>
          <a:p>
            <a:r>
              <a:rPr lang="en-US" sz="1800" dirty="0"/>
              <a:t>Step 1.2: for core </a:t>
            </a:r>
            <a:r>
              <a:rPr lang="en-US" sz="1800" i="1" dirty="0"/>
              <a:t>k</a:t>
            </a:r>
            <a:r>
              <a:rPr lang="en-US" sz="1800" dirty="0"/>
              <a:t>, sweep </a:t>
            </a:r>
            <a:r>
              <a:rPr lang="en-US" sz="1800" i="1" dirty="0"/>
              <a:t>N</a:t>
            </a:r>
            <a:r>
              <a:rPr lang="en-US" sz="1800" dirty="0"/>
              <a:t> and </a:t>
            </a:r>
            <a:r>
              <a:rPr lang="en-US" sz="1800" i="1" dirty="0" err="1"/>
              <a:t>l</a:t>
            </a:r>
            <a:r>
              <a:rPr lang="en-US" sz="1800" i="1" baseline="-25000" dirty="0" err="1"/>
              <a:t>g</a:t>
            </a:r>
            <a:endParaRPr lang="en-US" sz="1800" i="1" baseline="-25000" dirty="0"/>
          </a:p>
          <a:p>
            <a:r>
              <a:rPr lang="en-US" sz="1800" dirty="0"/>
              <a:t>Step 1.3: for core </a:t>
            </a:r>
            <a:r>
              <a:rPr lang="en-US" sz="1800" i="1" dirty="0"/>
              <a:t>k</a:t>
            </a:r>
            <a:r>
              <a:rPr lang="en-US" sz="1800" dirty="0"/>
              <a:t>, </a:t>
            </a:r>
            <a:r>
              <a:rPr lang="en-US" sz="1800" i="1" dirty="0" err="1"/>
              <a:t>N</a:t>
            </a:r>
            <a:r>
              <a:rPr lang="en-US" sz="1800" i="1" baseline="-25000" dirty="0" err="1"/>
              <a:t>n</a:t>
            </a:r>
            <a:r>
              <a:rPr lang="en-US" sz="1800" dirty="0"/>
              <a:t> and </a:t>
            </a:r>
            <a:r>
              <a:rPr lang="en-US" sz="1800" i="1" dirty="0" err="1"/>
              <a:t>l</a:t>
            </a:r>
            <a:r>
              <a:rPr lang="en-US" sz="1800" i="1" baseline="-25000" dirty="0" err="1"/>
              <a:t>g,n</a:t>
            </a:r>
            <a:r>
              <a:rPr lang="en-US" sz="1800" dirty="0"/>
              <a:t>, calculate </a:t>
            </a:r>
            <a:r>
              <a:rPr lang="en-US" sz="1800" i="1" dirty="0"/>
              <a:t>L</a:t>
            </a:r>
            <a:r>
              <a:rPr lang="en-US" sz="1800" i="1" baseline="-25000" dirty="0"/>
              <a:t>n</a:t>
            </a:r>
            <a:r>
              <a:rPr lang="en-US" sz="1800" dirty="0"/>
              <a:t> and </a:t>
            </a:r>
            <a:r>
              <a:rPr lang="en-US" sz="1800" i="1" dirty="0" err="1"/>
              <a:t>B</a:t>
            </a:r>
            <a:r>
              <a:rPr lang="en-US" sz="1800" i="1" baseline="-25000" dirty="0" err="1"/>
              <a:t>n</a:t>
            </a:r>
            <a:endParaRPr lang="en-US" sz="1800" i="1" baseline="-25000" dirty="0"/>
          </a:p>
          <a:p>
            <a:pPr lvl="1"/>
            <a:r>
              <a:rPr lang="en-US" sz="1600" dirty="0" smtClean="0"/>
              <a:t>Consider fringing effect in this step</a:t>
            </a:r>
            <a:endParaRPr lang="en-US" sz="1600" dirty="0"/>
          </a:p>
          <a:p>
            <a:r>
              <a:rPr lang="en-US" sz="1800" dirty="0"/>
              <a:t>Step 1.4: evaluate </a:t>
            </a:r>
            <a:r>
              <a:rPr lang="en-US" sz="1800" i="1" dirty="0"/>
              <a:t>L</a:t>
            </a:r>
            <a:r>
              <a:rPr lang="en-US" sz="1800" i="1" baseline="-25000" dirty="0"/>
              <a:t>n</a:t>
            </a:r>
            <a:r>
              <a:rPr lang="en-US" sz="1800" dirty="0"/>
              <a:t> and </a:t>
            </a:r>
            <a:r>
              <a:rPr lang="en-US" sz="1800" i="1" dirty="0" err="1"/>
              <a:t>B</a:t>
            </a:r>
            <a:r>
              <a:rPr lang="en-US" sz="1800" i="1" baseline="-25000" dirty="0" err="1"/>
              <a:t>n</a:t>
            </a:r>
            <a:endParaRPr lang="en-US" sz="1800" i="1" baseline="-25000" dirty="0"/>
          </a:p>
          <a:p>
            <a:pPr lvl="1"/>
            <a:r>
              <a:rPr lang="en-US" sz="1600" dirty="0" smtClean="0"/>
              <a:t>If </a:t>
            </a:r>
            <a:r>
              <a:rPr lang="en-US" sz="1600" dirty="0"/>
              <a:t>no valid design for core </a:t>
            </a:r>
            <a:r>
              <a:rPr lang="en-US" sz="1600" i="1" dirty="0"/>
              <a:t>k</a:t>
            </a:r>
            <a:r>
              <a:rPr lang="en-US" sz="1600" dirty="0"/>
              <a:t>, move to core </a:t>
            </a:r>
            <a:r>
              <a:rPr lang="en-US" sz="1600" i="1" dirty="0"/>
              <a:t>k+1</a:t>
            </a:r>
            <a:r>
              <a:rPr lang="en-US" sz="1600" dirty="0"/>
              <a:t> and step </a:t>
            </a:r>
            <a:r>
              <a:rPr lang="en-US" sz="1600" dirty="0" smtClean="0"/>
              <a:t>1.2</a:t>
            </a:r>
          </a:p>
          <a:p>
            <a:pPr lvl="1"/>
            <a:r>
              <a:rPr lang="en-US" altLang="zh-CN" sz="1600" dirty="0"/>
              <a:t>For valid design, go to step </a:t>
            </a:r>
            <a:r>
              <a:rPr lang="en-US" altLang="zh-CN" sz="1600" dirty="0" smtClean="0"/>
              <a:t>1.5</a:t>
            </a:r>
            <a:endParaRPr lang="en-US" sz="1600" dirty="0"/>
          </a:p>
          <a:p>
            <a:r>
              <a:rPr lang="en-US" sz="1800" dirty="0"/>
              <a:t>Step 1.5: for core </a:t>
            </a:r>
            <a:r>
              <a:rPr lang="en-US" sz="1800" i="1" dirty="0"/>
              <a:t>k</a:t>
            </a:r>
            <a:r>
              <a:rPr lang="en-US" sz="1800" dirty="0"/>
              <a:t>, select the valid </a:t>
            </a:r>
            <a:r>
              <a:rPr lang="en-US" sz="1800" dirty="0" smtClean="0"/>
              <a:t>design that has </a:t>
            </a:r>
            <a:r>
              <a:rPr lang="en-US" sz="1800" dirty="0"/>
              <a:t>lowest </a:t>
            </a:r>
            <a:r>
              <a:rPr lang="en-US" sz="1800" i="1" dirty="0"/>
              <a:t>N</a:t>
            </a:r>
          </a:p>
          <a:p>
            <a:pPr lvl="1"/>
            <a:r>
              <a:rPr lang="en-US" sz="1600" dirty="0"/>
              <a:t>Move to core </a:t>
            </a:r>
            <a:r>
              <a:rPr lang="en-US" sz="1600" i="1" dirty="0"/>
              <a:t>k+1</a:t>
            </a:r>
            <a:r>
              <a:rPr lang="en-US" sz="1600" dirty="0"/>
              <a:t> and step. 1.2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914400"/>
            <a:ext cx="3789597" cy="5436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568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800"/>
                </a:solidFill>
              </a:rPr>
              <a:t>Design Flow Chart - Part I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C828D3FC-A0B5-43DE-98B8-D1D2A830C5C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1676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n-US" sz="2400" dirty="0" smtClean="0"/>
              <a:t>Example: </a:t>
            </a:r>
            <a:r>
              <a:rPr lang="en-US" sz="2400" i="1" dirty="0" smtClean="0"/>
              <a:t>L</a:t>
            </a:r>
            <a:r>
              <a:rPr lang="en-US" sz="2400" dirty="0" smtClean="0"/>
              <a:t> </a:t>
            </a:r>
            <a:r>
              <a:rPr lang="en-US" sz="2400" dirty="0"/>
              <a:t>= 50 </a:t>
            </a:r>
            <a:r>
              <a:rPr lang="el-GR" sz="2400" dirty="0"/>
              <a:t>μ</a:t>
            </a:r>
            <a:r>
              <a:rPr lang="en-US" sz="2400" dirty="0"/>
              <a:t>H, </a:t>
            </a:r>
            <a:r>
              <a:rPr lang="en-US" sz="2400" i="1" dirty="0" err="1"/>
              <a:t>I</a:t>
            </a:r>
            <a:r>
              <a:rPr lang="en-US" sz="2400" i="1" baseline="-25000" dirty="0" err="1"/>
              <a:t>pk</a:t>
            </a:r>
            <a:r>
              <a:rPr lang="en-US" sz="2400" dirty="0"/>
              <a:t> = 30 A, </a:t>
            </a:r>
            <a:r>
              <a:rPr lang="en-US" sz="2400" i="1" dirty="0" err="1"/>
              <a:t>B</a:t>
            </a:r>
            <a:r>
              <a:rPr lang="en-US" sz="2400" i="1" baseline="-25000" dirty="0" err="1"/>
              <a:t>max</a:t>
            </a:r>
            <a:r>
              <a:rPr lang="en-US" sz="2400" dirty="0"/>
              <a:t> = 0.4 T</a:t>
            </a:r>
          </a:p>
          <a:p>
            <a:pPr fontAlgn="auto">
              <a:spcAft>
                <a:spcPts val="0"/>
              </a:spcAft>
            </a:pPr>
            <a:r>
              <a:rPr lang="en-US" sz="2400" dirty="0" smtClean="0"/>
              <a:t>The output from step 1.5 is the minimum </a:t>
            </a:r>
            <a:r>
              <a:rPr lang="en-US" sz="2400" i="1" dirty="0" smtClean="0"/>
              <a:t>N</a:t>
            </a:r>
            <a:r>
              <a:rPr lang="en-US" sz="2400" dirty="0" smtClean="0"/>
              <a:t> and associated </a:t>
            </a:r>
            <a:r>
              <a:rPr lang="en-US" sz="2400" i="1" dirty="0" err="1" smtClean="0"/>
              <a:t>l</a:t>
            </a:r>
            <a:r>
              <a:rPr lang="en-US" sz="2400" i="1" baseline="-25000" dirty="0" err="1" smtClean="0"/>
              <a:t>g</a:t>
            </a:r>
            <a:r>
              <a:rPr lang="en-US" sz="2400" dirty="0" smtClean="0"/>
              <a:t> </a:t>
            </a:r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5404011"/>
              </p:ext>
            </p:extLst>
          </p:nvPr>
        </p:nvGraphicFramePr>
        <p:xfrm>
          <a:off x="533400" y="1981200"/>
          <a:ext cx="7763859" cy="3448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883">
                  <a:extLst>
                    <a:ext uri="{9D8B030D-6E8A-4147-A177-3AD203B41FA5}">
                      <a16:colId xmlns:a16="http://schemas.microsoft.com/office/drawing/2014/main" val="2102504168"/>
                    </a:ext>
                  </a:extLst>
                </a:gridCol>
                <a:gridCol w="1299083">
                  <a:extLst>
                    <a:ext uri="{9D8B030D-6E8A-4147-A177-3AD203B41FA5}">
                      <a16:colId xmlns:a16="http://schemas.microsoft.com/office/drawing/2014/main" val="1373503620"/>
                    </a:ext>
                  </a:extLst>
                </a:gridCol>
                <a:gridCol w="1383475">
                  <a:extLst>
                    <a:ext uri="{9D8B030D-6E8A-4147-A177-3AD203B41FA5}">
                      <a16:colId xmlns:a16="http://schemas.microsoft.com/office/drawing/2014/main" val="2952019368"/>
                    </a:ext>
                  </a:extLst>
                </a:gridCol>
                <a:gridCol w="934058">
                  <a:extLst>
                    <a:ext uri="{9D8B030D-6E8A-4147-A177-3AD203B41FA5}">
                      <a16:colId xmlns:a16="http://schemas.microsoft.com/office/drawing/2014/main" val="2632515921"/>
                    </a:ext>
                  </a:extLst>
                </a:gridCol>
                <a:gridCol w="1589180">
                  <a:extLst>
                    <a:ext uri="{9D8B030D-6E8A-4147-A177-3AD203B41FA5}">
                      <a16:colId xmlns:a16="http://schemas.microsoft.com/office/drawing/2014/main" val="3585658758"/>
                    </a:ext>
                  </a:extLst>
                </a:gridCol>
                <a:gridCol w="1589180">
                  <a:extLst>
                    <a:ext uri="{9D8B030D-6E8A-4147-A177-3AD203B41FA5}">
                      <a16:colId xmlns:a16="http://schemas.microsoft.com/office/drawing/2014/main" val="557675258"/>
                    </a:ext>
                  </a:extLst>
                </a:gridCol>
              </a:tblGrid>
              <a:tr h="23218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smtClean="0"/>
                        <a:t>Core #</a:t>
                      </a:r>
                      <a:endParaRPr 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smtClean="0"/>
                        <a:t>Core size 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smtClean="0"/>
                        <a:t>Output</a:t>
                      </a:r>
                      <a:r>
                        <a:rPr lang="en-US" sz="1600" baseline="0" dirty="0" smtClean="0"/>
                        <a:t> at Step 1.5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Inductance (µH)</a:t>
                      </a:r>
                      <a:endParaRPr 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i="0" dirty="0" smtClean="0"/>
                        <a:t>Peak</a:t>
                      </a:r>
                      <a:r>
                        <a:rPr lang="en-US" sz="1600" i="0" baseline="0" dirty="0" smtClean="0"/>
                        <a:t> flux density (T)</a:t>
                      </a:r>
                      <a:endParaRPr lang="en-US" sz="16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8209804"/>
                  </a:ext>
                </a:extLst>
              </a:tr>
              <a:tr h="401051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endParaRPr lang="en-US" sz="18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endParaRPr lang="en-US" sz="18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rgbClr val="080808"/>
                          </a:solidFill>
                        </a:rPr>
                        <a:t>Min.</a:t>
                      </a:r>
                      <a:r>
                        <a:rPr lang="en-US" sz="1600" baseline="0" dirty="0" smtClean="0">
                          <a:solidFill>
                            <a:srgbClr val="080808"/>
                          </a:solidFill>
                        </a:rPr>
                        <a:t> turn number</a:t>
                      </a:r>
                      <a:endParaRPr lang="en-US" sz="1600" dirty="0">
                        <a:solidFill>
                          <a:srgbClr val="080808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i="1" dirty="0" err="1" smtClean="0">
                          <a:solidFill>
                            <a:srgbClr val="080808"/>
                          </a:solidFill>
                        </a:rPr>
                        <a:t>l</a:t>
                      </a:r>
                      <a:r>
                        <a:rPr lang="en-US" sz="1600" i="1" baseline="-25000" dirty="0" err="1" smtClean="0">
                          <a:solidFill>
                            <a:srgbClr val="080808"/>
                          </a:solidFill>
                        </a:rPr>
                        <a:t>g</a:t>
                      </a:r>
                      <a:r>
                        <a:rPr lang="en-US" sz="1600" dirty="0" smtClean="0">
                          <a:solidFill>
                            <a:srgbClr val="080808"/>
                          </a:solidFill>
                        </a:rPr>
                        <a:t> (mm)</a:t>
                      </a:r>
                      <a:endParaRPr lang="en-US" sz="1600" dirty="0">
                        <a:solidFill>
                          <a:srgbClr val="080808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2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020920"/>
                  </a:ext>
                </a:extLst>
              </a:tr>
              <a:tr h="175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E 43/21/15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3.6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51.9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0.40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9067993"/>
                  </a:ext>
                </a:extLst>
              </a:tr>
              <a:tr h="175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E 43/21/20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51.8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0.40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6844818"/>
                  </a:ext>
                </a:extLst>
              </a:tr>
              <a:tr h="175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E 42/33/20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2.4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52.9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0.39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0347490"/>
                  </a:ext>
                </a:extLst>
              </a:tr>
              <a:tr h="175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E 41/17/12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5.8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51.3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0.40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3188131"/>
                  </a:ext>
                </a:extLst>
              </a:tr>
              <a:tr h="175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E 47/20/16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50.0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0.40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7708263"/>
                  </a:ext>
                </a:extLst>
              </a:tr>
              <a:tr h="175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E 56/28/21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51.6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0.39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6251999"/>
                  </a:ext>
                </a:extLst>
              </a:tr>
              <a:tr h="175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E 56/28/25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50.5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0.40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449728"/>
                  </a:ext>
                </a:extLst>
              </a:tr>
              <a:tr h="175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E 56/24/19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54.8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0.39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3873584"/>
                  </a:ext>
                </a:extLst>
              </a:tr>
              <a:tr h="175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E 60/22/16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50.5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0.39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1694258"/>
                  </a:ext>
                </a:extLst>
              </a:tr>
              <a:tr h="175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E 65/32/27</a:t>
                      </a:r>
                      <a:endParaRPr lang="en-US" sz="1600" b="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0.9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53.8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730" algn="l"/>
                          <a:tab pos="342900" algn="ctr"/>
                        </a:tabLst>
                      </a:pPr>
                      <a:r>
                        <a:rPr lang="en-US" sz="1600" b="1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Futura-CondensedLight"/>
                          <a:cs typeface="Times New Roman" panose="02020603050405020304" pitchFamily="18" charset="0"/>
                        </a:rPr>
                        <a:t>0.37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8482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588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800"/>
                </a:solidFill>
              </a:rPr>
              <a:t>Design Flow Chart - Part </a:t>
            </a:r>
            <a:r>
              <a:rPr lang="en-US" dirty="0" smtClean="0">
                <a:solidFill>
                  <a:srgbClr val="007800"/>
                </a:solidFill>
              </a:rPr>
              <a:t>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C828D3FC-A0B5-43DE-98B8-D1D2A830C5C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3999" y="940279"/>
            <a:ext cx="3810001" cy="5791200"/>
          </a:xfrm>
        </p:spPr>
        <p:txBody>
          <a:bodyPr>
            <a:normAutofit/>
          </a:bodyPr>
          <a:lstStyle/>
          <a:p>
            <a:r>
              <a:rPr lang="en-US" sz="1800" dirty="0"/>
              <a:t>Part II: evaluate each valid design obtained at step 1.5 </a:t>
            </a:r>
            <a:r>
              <a:rPr lang="en-US" sz="1800" dirty="0" smtClean="0"/>
              <a:t>considering </a:t>
            </a:r>
            <a:r>
              <a:rPr lang="en-US" sz="1800" dirty="0"/>
              <a:t>geometry, loss, thermal</a:t>
            </a:r>
          </a:p>
          <a:p>
            <a:r>
              <a:rPr lang="en-US" sz="1800" dirty="0"/>
              <a:t>Step 2.1: calculate the smallest AWG </a:t>
            </a:r>
            <a:r>
              <a:rPr lang="en-US" sz="1800" dirty="0" smtClean="0"/>
              <a:t>(thickest </a:t>
            </a:r>
            <a:r>
              <a:rPr lang="en-US" sz="1800" dirty="0"/>
              <a:t>wire) </a:t>
            </a:r>
            <a:r>
              <a:rPr lang="en-US" sz="1800" dirty="0" smtClean="0"/>
              <a:t>by </a:t>
            </a:r>
            <a:r>
              <a:rPr lang="en-US" sz="1800" dirty="0"/>
              <a:t>core geometry</a:t>
            </a:r>
          </a:p>
          <a:p>
            <a:r>
              <a:rPr lang="en-US" sz="1800" dirty="0"/>
              <a:t>Step 2.2: calculate the </a:t>
            </a:r>
            <a:r>
              <a:rPr lang="en-US" sz="1800" dirty="0" smtClean="0"/>
              <a:t>loss/thermal </a:t>
            </a:r>
            <a:endParaRPr lang="en-US" sz="1800" dirty="0"/>
          </a:p>
          <a:p>
            <a:pPr lvl="1"/>
            <a:r>
              <a:rPr lang="en-US" sz="1600" dirty="0" smtClean="0"/>
              <a:t>Loss </a:t>
            </a:r>
            <a:r>
              <a:rPr lang="en-US" sz="1600" dirty="0" smtClean="0"/>
              <a:t>and thermal </a:t>
            </a:r>
            <a:r>
              <a:rPr lang="en-US" sz="1600" dirty="0" smtClean="0"/>
              <a:t>consideration needed </a:t>
            </a:r>
            <a:endParaRPr lang="en-US" sz="1600" dirty="0" smtClean="0"/>
          </a:p>
          <a:p>
            <a:r>
              <a:rPr lang="en-US" sz="1800" dirty="0" smtClean="0"/>
              <a:t>Step </a:t>
            </a:r>
            <a:r>
              <a:rPr lang="en-US" sz="1800" dirty="0"/>
              <a:t>2.3: evaluate the </a:t>
            </a:r>
            <a:r>
              <a:rPr lang="en-US" sz="1800" dirty="0" smtClean="0"/>
              <a:t>loss/thermal </a:t>
            </a:r>
            <a:endParaRPr lang="en-US" sz="1800" dirty="0"/>
          </a:p>
          <a:p>
            <a:pPr lvl="1"/>
            <a:r>
              <a:rPr lang="en-US" sz="1600" dirty="0"/>
              <a:t>If </a:t>
            </a:r>
            <a:r>
              <a:rPr lang="en-US" sz="1600" dirty="0" smtClean="0"/>
              <a:t>meeting </a:t>
            </a:r>
            <a:r>
              <a:rPr lang="en-US" sz="1600" dirty="0"/>
              <a:t>requirement, design is considered feasible</a:t>
            </a:r>
          </a:p>
          <a:p>
            <a:pPr lvl="1"/>
            <a:r>
              <a:rPr lang="en-US" sz="1600" dirty="0"/>
              <a:t>Otherwise, design rejected</a:t>
            </a:r>
          </a:p>
          <a:p>
            <a:r>
              <a:rPr lang="en-US" sz="1800" dirty="0"/>
              <a:t>Step 2.4: select optimal design if multiple feasible designs available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1143000"/>
            <a:ext cx="4896245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667201"/>
      </p:ext>
    </p:extLst>
  </p:cSld>
  <p:clrMapOvr>
    <a:masterClrMapping/>
  </p:clrMapOvr>
</p:sld>
</file>

<file path=ppt/theme/theme1.xml><?xml version="1.0" encoding="utf-8"?>
<a:theme xmlns:a="http://schemas.openxmlformats.org/drawingml/2006/main" name="CURENT PPT Template_v2">
  <a:themeElements>
    <a:clrScheme name="CURENT">
      <a:dk1>
        <a:srgbClr val="4C4C4C"/>
      </a:dk1>
      <a:lt1>
        <a:sysClr val="window" lastClr="FFFFFF"/>
      </a:lt1>
      <a:dk2>
        <a:srgbClr val="4C4C4C"/>
      </a:dk2>
      <a:lt2>
        <a:srgbClr val="FFFFFF"/>
      </a:lt2>
      <a:accent1>
        <a:srgbClr val="007900"/>
      </a:accent1>
      <a:accent2>
        <a:srgbClr val="F77F00"/>
      </a:accent2>
      <a:accent3>
        <a:srgbClr val="7992B1"/>
      </a:accent3>
      <a:accent4>
        <a:srgbClr val="999999"/>
      </a:accent4>
      <a:accent5>
        <a:srgbClr val="9FFF9F"/>
      </a:accent5>
      <a:accent6>
        <a:srgbClr val="FFC789"/>
      </a:accent6>
      <a:hlink>
        <a:srgbClr val="F77F00"/>
      </a:hlink>
      <a:folHlink>
        <a:srgbClr val="FFC789"/>
      </a:folHlink>
    </a:clrScheme>
    <a:fontScheme name="Custom 2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CURENT PPT Template_v2</Template>
  <TotalTime>36640</TotalTime>
  <Words>886</Words>
  <Application>Microsoft Office PowerPoint</Application>
  <PresentationFormat>On-screen Show (4:3)</PresentationFormat>
  <Paragraphs>257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Futura-CondensedLight</vt:lpstr>
      <vt:lpstr>SimSun</vt:lpstr>
      <vt:lpstr>长仿宋体</vt:lpstr>
      <vt:lpstr>Arial</vt:lpstr>
      <vt:lpstr>Calibri</vt:lpstr>
      <vt:lpstr>Cambria Math</vt:lpstr>
      <vt:lpstr>Century Gothic</vt:lpstr>
      <vt:lpstr>Times New Roman</vt:lpstr>
      <vt:lpstr>Wingdings</vt:lpstr>
      <vt:lpstr>Wingdings 2</vt:lpstr>
      <vt:lpstr>CURENT PPT Template_v2</vt:lpstr>
      <vt:lpstr>Tutorial on Air-gapped Inductor Design</vt:lpstr>
      <vt:lpstr>Outline</vt:lpstr>
      <vt:lpstr>Inductor Design – Modeling</vt:lpstr>
      <vt:lpstr>Inductor Design – Typical Method</vt:lpstr>
      <vt:lpstr>Introduction -  Fringing Effect</vt:lpstr>
      <vt:lpstr>Outline</vt:lpstr>
      <vt:lpstr>Design Flow Chart - Part I</vt:lpstr>
      <vt:lpstr>Design Flow Chart - Part I </vt:lpstr>
      <vt:lpstr>Design Flow Chart - Part II</vt:lpstr>
      <vt:lpstr>Design Flow Chart - Part II</vt:lpstr>
      <vt:lpstr>Outline</vt:lpstr>
      <vt:lpstr>Exemplary MATLAB code</vt:lpstr>
      <vt:lpstr>Exemplary MATLAB code</vt:lpstr>
      <vt:lpstr>Exemplary MATLAB code</vt:lpstr>
    </vt:vector>
  </TitlesOfParts>
  <Company>University of Tennessee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Testbed Thrust Overview</dc:title>
  <dc:creator>Oldham, Cary Rebecca</dc:creator>
  <cp:lastModifiedBy>Yang, Zhe</cp:lastModifiedBy>
  <cp:revision>1390</cp:revision>
  <dcterms:created xsi:type="dcterms:W3CDTF">2012-03-15T15:28:55Z</dcterms:created>
  <dcterms:modified xsi:type="dcterms:W3CDTF">2019-05-05T02:17:18Z</dcterms:modified>
</cp:coreProperties>
</file>