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24"/>
  </p:notesMasterIdLst>
  <p:sldIdLst>
    <p:sldId id="256" r:id="rId2"/>
    <p:sldId id="285" r:id="rId3"/>
    <p:sldId id="283" r:id="rId4"/>
    <p:sldId id="257" r:id="rId5"/>
    <p:sldId id="258" r:id="rId6"/>
    <p:sldId id="270" r:id="rId7"/>
    <p:sldId id="267" r:id="rId8"/>
    <p:sldId id="268" r:id="rId9"/>
    <p:sldId id="262" r:id="rId10"/>
    <p:sldId id="266" r:id="rId11"/>
    <p:sldId id="269" r:id="rId12"/>
    <p:sldId id="271" r:id="rId13"/>
    <p:sldId id="272" r:id="rId14"/>
    <p:sldId id="284" r:id="rId15"/>
    <p:sldId id="273" r:id="rId16"/>
    <p:sldId id="275" r:id="rId17"/>
    <p:sldId id="280" r:id="rId18"/>
    <p:sldId id="276" r:id="rId19"/>
    <p:sldId id="279" r:id="rId20"/>
    <p:sldId id="278" r:id="rId21"/>
    <p:sldId id="281" r:id="rId22"/>
    <p:sldId id="26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78883" autoAdjust="0"/>
  </p:normalViewPr>
  <p:slideViewPr>
    <p:cSldViewPr snapToGrid="0">
      <p:cViewPr varScale="1">
        <p:scale>
          <a:sx n="87" d="100"/>
          <a:sy n="87" d="100"/>
        </p:scale>
        <p:origin x="6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18208-FDD2-4541-B1FA-960D713EDE8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F95D0-DA2E-450E-B6A8-323A3D90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3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remember</a:t>
            </a:r>
            <a:r>
              <a:rPr lang="en-US" baseline="0" dirty="0"/>
              <a:t> the second tag is </a:t>
            </a:r>
            <a:r>
              <a:rPr lang="en-US" baseline="0" dirty="0" err="1"/>
              <a:t>EPCL</a:t>
            </a:r>
            <a:r>
              <a:rPr lang="en-US" baseline="0" dirty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F95D0-DA2E-450E-B6A8-323A3D90C1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3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1073" y="3023635"/>
            <a:ext cx="10509251" cy="1168609"/>
          </a:xfrm>
        </p:spPr>
        <p:txBody>
          <a:bodyPr anchor="ctr">
            <a:normAutofit/>
          </a:bodyPr>
          <a:lstStyle>
            <a:lvl1pPr algn="ctr">
              <a:defRPr sz="2900" b="1">
                <a:solidFill>
                  <a:srgbClr val="0099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3323" y="4499085"/>
            <a:ext cx="8128000" cy="9983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46" y="2011159"/>
            <a:ext cx="3121588" cy="579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9" cy="131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5343526"/>
            <a:ext cx="12192000" cy="15144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spcBef>
                <a:spcPct val="50000"/>
              </a:spcBef>
              <a:buFont typeface="Arial" pitchFamily="34" charset="0"/>
              <a:defRPr sz="16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ctr">
              <a:spcBef>
                <a:spcPct val="50000"/>
              </a:spcBef>
              <a:buFont typeface="Arial" pitchFamily="34" charset="0"/>
              <a:defRPr sz="16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ctr">
              <a:spcBef>
                <a:spcPct val="50000"/>
              </a:spcBef>
              <a:buFont typeface="Arial" pitchFamily="34" charset="0"/>
              <a:defRPr sz="16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ctr">
              <a:spcBef>
                <a:spcPct val="50000"/>
              </a:spcBef>
              <a:buFont typeface="Arial" pitchFamily="34" charset="0"/>
              <a:defRPr sz="16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ctr">
              <a:spcBef>
                <a:spcPct val="50000"/>
              </a:spcBef>
              <a:buFont typeface="Arial" pitchFamily="34" charset="0"/>
              <a:defRPr sz="16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16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16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16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16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en-US" altLang="en-US" sz="160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79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" y="1"/>
            <a:ext cx="12229360" cy="131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70985"/>
            <a:ext cx="9941423" cy="1041903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00C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199"/>
            <a:ext cx="10972800" cy="4648201"/>
          </a:xfrm>
        </p:spPr>
        <p:txBody>
          <a:bodyPr/>
          <a:lstStyle>
            <a:lvl1pPr>
              <a:buClr>
                <a:srgbClr val="0000C5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C5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C5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C5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C5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7600" y="6407740"/>
            <a:ext cx="2844800" cy="365125"/>
          </a:xfrm>
        </p:spPr>
        <p:txBody>
          <a:bodyPr/>
          <a:lstStyle>
            <a:lvl1pPr>
              <a:defRPr sz="1400" b="0">
                <a:solidFill>
                  <a:srgbClr val="0D0D0D"/>
                </a:solidFill>
              </a:defRPr>
            </a:lvl1pPr>
          </a:lstStyle>
          <a:p>
            <a:fld id="{76B1CFA6-2A4B-41A5-80FD-752E64875EE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utsig-stack-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375" y="6452398"/>
            <a:ext cx="1720559" cy="304984"/>
          </a:xfrm>
          <a:prstGeom prst="rect">
            <a:avLst/>
          </a:prstGeom>
        </p:spPr>
      </p:pic>
      <p:pic>
        <p:nvPicPr>
          <p:cNvPr id="6" name="Picture 5" descr="ORNL_lea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865" y="6408568"/>
            <a:ext cx="1191751" cy="392647"/>
          </a:xfrm>
          <a:prstGeom prst="rect">
            <a:avLst/>
          </a:prstGeom>
        </p:spPr>
      </p:pic>
      <p:pic>
        <p:nvPicPr>
          <p:cNvPr id="9" name="Picture 8" descr="FNET GridEye Logo - Fin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97" y="6424333"/>
            <a:ext cx="1668200" cy="330298"/>
          </a:xfrm>
          <a:prstGeom prst="rect">
            <a:avLst/>
          </a:prstGeom>
        </p:spPr>
      </p:pic>
      <p:pic>
        <p:nvPicPr>
          <p:cNvPr id="7" name="Picture 6" descr="CURENT_Logo_NameOn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330" y="6440856"/>
            <a:ext cx="1680020" cy="29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87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CFA6-2A4B-41A5-80FD-752E6487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1CFA6-2A4B-41A5-80FD-752E6487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8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ithelp@eecs.utk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err="1"/>
              <a:t>ECE</a:t>
            </a:r>
            <a:r>
              <a:rPr lang="en-US" sz="2700" dirty="0"/>
              <a:t> 627: Wide Area Synchronous Measurement and Applications</a:t>
            </a:r>
            <a:br>
              <a:rPr lang="en-US" sz="3200" dirty="0"/>
            </a:br>
            <a:r>
              <a:rPr lang="en-US" sz="3200" dirty="0" err="1"/>
              <a:t>PSLF</a:t>
            </a:r>
            <a:r>
              <a:rPr lang="en-US" sz="3200" dirty="0"/>
              <a:t>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Steve, syou3@vols.utk.edu</a:t>
            </a:r>
          </a:p>
          <a:p>
            <a:r>
              <a:rPr lang="en-US" sz="1600" dirty="0"/>
              <a:t>Advisor: Professor Yilu Liu</a:t>
            </a:r>
          </a:p>
          <a:p>
            <a:r>
              <a:rPr lang="en-US" sz="1600" dirty="0"/>
              <a:t>Power IT Lab, University of Tennessee</a:t>
            </a:r>
          </a:p>
        </p:txBody>
      </p:sp>
    </p:spTree>
    <p:extLst>
      <p:ext uri="{BB962C8B-B14F-4D97-AF65-F5344CB8AC3E}">
        <p14:creationId xmlns:p14="http://schemas.microsoft.com/office/powerpoint/2010/main" val="408001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View and edit power flow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Load a load flow case, (e.g. t3ps.sav) using command “</a:t>
            </a:r>
            <a:r>
              <a:rPr lang="en-US" dirty="0" err="1"/>
              <a:t>getf</a:t>
            </a:r>
            <a:r>
              <a:rPr lang="en-US" dirty="0"/>
              <a:t>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command “edit” to view and edit categorized data in tables.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dirty="0" err="1"/>
              <a:t>solv</a:t>
            </a:r>
            <a:r>
              <a:rPr lang="en-US" dirty="0"/>
              <a:t>” to solve a power flow case.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07" y="3701927"/>
            <a:ext cx="11096293" cy="15115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CFA6-2A4B-41A5-80FD-752E64875E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67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View and edit power flow data - table view or bus display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8875" y="3161598"/>
            <a:ext cx="5010650" cy="3126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5758"/>
          <a:stretch/>
        </p:blipFill>
        <p:spPr>
          <a:xfrm>
            <a:off x="97450" y="2984066"/>
            <a:ext cx="5959475" cy="32143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94698" y="2614734"/>
            <a:ext cx="122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Table view </a:t>
            </a:r>
          </a:p>
        </p:txBody>
      </p:sp>
      <p:sp>
        <p:nvSpPr>
          <p:cNvPr id="7" name="Rectangle 6"/>
          <p:cNvSpPr/>
          <p:nvPr/>
        </p:nvSpPr>
        <p:spPr>
          <a:xfrm>
            <a:off x="8100791" y="2674055"/>
            <a:ext cx="1273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Bus display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9300" y="1466418"/>
            <a:ext cx="10690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 create bus display, right click and select “scan record”.</a:t>
            </a:r>
          </a:p>
          <a:p>
            <a:r>
              <a:rPr lang="en-US" sz="2800" dirty="0"/>
              <a:t>(Both table view or bus display allows editing power flow data).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CFA6-2A4B-41A5-80FD-752E64875E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7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and edit power flow data – one line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199"/>
            <a:ext cx="5086350" cy="4648201"/>
          </a:xfrm>
        </p:spPr>
        <p:txBody>
          <a:bodyPr>
            <a:normAutofit/>
          </a:bodyPr>
          <a:lstStyle/>
          <a:p>
            <a:r>
              <a:rPr lang="en-US" dirty="0"/>
              <a:t>Display the one line diagram.</a:t>
            </a:r>
          </a:p>
          <a:p>
            <a:pPr lvl="1"/>
            <a:r>
              <a:rPr lang="en-US" dirty="0"/>
              <a:t>click “</a:t>
            </a:r>
            <a:r>
              <a:rPr lang="en-US" dirty="0" err="1"/>
              <a:t>olgr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“File”-&gt; “open draw”</a:t>
            </a:r>
          </a:p>
          <a:p>
            <a:r>
              <a:rPr lang="en-US" dirty="0"/>
              <a:t>The one line diagram also allows editing data directly by right clicking components.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01" y="1460964"/>
            <a:ext cx="5270500" cy="51552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CFA6-2A4B-41A5-80FD-752E64875E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08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Dynamic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Prerequisite: a solved power flow case.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Load dynamic data, (e.g. t3ps.dyd) using “</a:t>
            </a:r>
            <a:r>
              <a:rPr lang="en-US" dirty="0" err="1"/>
              <a:t>rdyd</a:t>
            </a:r>
            <a:r>
              <a:rPr lang="en-US" dirty="0"/>
              <a:t>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editing is needed, click “</a:t>
            </a:r>
            <a:r>
              <a:rPr lang="en-US" dirty="0" err="1"/>
              <a:t>edds</a:t>
            </a:r>
            <a:r>
              <a:rPr lang="en-US" dirty="0"/>
              <a:t>” to view and edit dynamic model types and parameters (right-click the model and select “edit”).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“</a:t>
            </a:r>
            <a:r>
              <a:rPr lang="en-US" dirty="0" err="1"/>
              <a:t>init</a:t>
            </a:r>
            <a:r>
              <a:rPr lang="en-US" dirty="0"/>
              <a:t>” to initialize state variables in the dynamic model. (The initialization result will be written into the file with .</a:t>
            </a:r>
            <a:r>
              <a:rPr lang="en-US" dirty="0" err="1"/>
              <a:t>reg</a:t>
            </a:r>
            <a:r>
              <a:rPr lang="en-US" dirty="0"/>
              <a:t> suffix, which is the dynamic simulation error report.)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“run” to set next pause time and disturbance parameters; then click OK to run a dynamic simulation.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dirty="0" err="1"/>
              <a:t>dsst</a:t>
            </a:r>
            <a:r>
              <a:rPr lang="en-US" dirty="0"/>
              <a:t>” -&gt; stop simulation </a:t>
            </a:r>
          </a:p>
          <a:p>
            <a:pPr marL="514350" lvl="0" indent="-51435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“plot”-&gt; plot the results.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CFA6-2A4B-41A5-80FD-752E64875E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59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PSLF</a:t>
            </a:r>
            <a:r>
              <a:rPr lang="en-US" dirty="0"/>
              <a:t>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199"/>
            <a:ext cx="6299200" cy="4648201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PSLF</a:t>
            </a:r>
            <a:r>
              <a:rPr lang="en-US" dirty="0"/>
              <a:t> PLOT is the plotting tool for </a:t>
            </a:r>
            <a:r>
              <a:rPr lang="en-US" dirty="0" err="1"/>
              <a:t>PSLF</a:t>
            </a:r>
            <a:r>
              <a:rPr lang="en-US" dirty="0"/>
              <a:t>.</a:t>
            </a:r>
          </a:p>
          <a:p>
            <a:r>
              <a:rPr lang="en-US" dirty="0"/>
              <a:t>Plotting steps:</a:t>
            </a:r>
          </a:p>
          <a:p>
            <a:pPr lvl="1"/>
            <a:r>
              <a:rPr lang="en-US" dirty="0"/>
              <a:t>Load the channel file (.</a:t>
            </a:r>
            <a:r>
              <a:rPr lang="en-US" dirty="0" err="1"/>
              <a:t>chf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Select plot channels</a:t>
            </a:r>
          </a:p>
          <a:p>
            <a:pPr lvl="1"/>
            <a:r>
              <a:rPr lang="en-US" dirty="0"/>
              <a:t>Right clicking and click plot</a:t>
            </a:r>
          </a:p>
          <a:p>
            <a:r>
              <a:rPr lang="en-US" dirty="0" err="1"/>
              <a:t>PSLF</a:t>
            </a:r>
            <a:r>
              <a:rPr lang="en-US" dirty="0"/>
              <a:t> PLOT </a:t>
            </a:r>
            <a:r>
              <a:rPr lang="en-US" dirty="0" err="1"/>
              <a:t>EPCL</a:t>
            </a:r>
            <a:endParaRPr lang="en-US" dirty="0"/>
          </a:p>
          <a:p>
            <a:pPr lvl="1"/>
            <a:r>
              <a:rPr lang="en-US" dirty="0" err="1"/>
              <a:t>PSLF</a:t>
            </a:r>
            <a:r>
              <a:rPr lang="en-US" dirty="0"/>
              <a:t> PLOT has its own manual and a set of </a:t>
            </a:r>
            <a:r>
              <a:rPr lang="en-US" dirty="0" err="1"/>
              <a:t>EPCL</a:t>
            </a:r>
            <a:r>
              <a:rPr lang="en-US" dirty="0"/>
              <a:t> APIs (functions) for result data plotting and manipulation.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Reference: file:///C:/upslf19/htmlpl/Chapter5.htm#Chap5_9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CFA6-2A4B-41A5-80FD-752E64875EEB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600" y="1600199"/>
            <a:ext cx="4403498" cy="427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74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Debugging dynamic simulation suspicions and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“</a:t>
            </a:r>
            <a:r>
              <a:rPr lang="en-US" dirty="0" err="1"/>
              <a:t>eder</a:t>
            </a:r>
            <a:r>
              <a:rPr lang="en-US" dirty="0"/>
              <a:t>” to load and display the dynamic simulation error report.</a:t>
            </a:r>
          </a:p>
          <a:p>
            <a:r>
              <a:rPr lang="en-US" dirty="0"/>
              <a:t>The report gives the location and severity of each suspicion or error during dynamic simulation.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4"/>
          <a:stretch/>
        </p:blipFill>
        <p:spPr>
          <a:xfrm>
            <a:off x="160337" y="3924299"/>
            <a:ext cx="11871325" cy="116946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CFA6-2A4B-41A5-80FD-752E64875E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82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EPCL</a:t>
            </a:r>
            <a:r>
              <a:rPr lang="en-US" dirty="0"/>
              <a:t> scripts in </a:t>
            </a:r>
            <a:r>
              <a:rPr lang="en-US" dirty="0" err="1"/>
              <a:t>PSLF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EPCL</a:t>
            </a:r>
            <a:r>
              <a:rPr lang="en-US" dirty="0"/>
              <a:t> is to </a:t>
            </a:r>
            <a:r>
              <a:rPr lang="en-US" dirty="0" err="1"/>
              <a:t>PSLF</a:t>
            </a:r>
            <a:r>
              <a:rPr lang="en-US" dirty="0"/>
              <a:t> as Python and Fortran are to PSS/e.</a:t>
            </a:r>
          </a:p>
          <a:p>
            <a:r>
              <a:rPr lang="en-US" dirty="0" err="1"/>
              <a:t>EPCL</a:t>
            </a:r>
            <a:r>
              <a:rPr lang="en-US" dirty="0"/>
              <a:t> scripts allows:</a:t>
            </a:r>
          </a:p>
          <a:p>
            <a:pPr lvl="1"/>
            <a:r>
              <a:rPr lang="en-US" dirty="0"/>
              <a:t>Editing and modification of large datasets;</a:t>
            </a:r>
          </a:p>
          <a:p>
            <a:pPr lvl="1"/>
            <a:r>
              <a:rPr lang="en-US" dirty="0"/>
              <a:t>One-click execution of a series of a </a:t>
            </a:r>
            <a:r>
              <a:rPr lang="en-US" dirty="0" err="1"/>
              <a:t>PSLF</a:t>
            </a:r>
            <a:r>
              <a:rPr lang="en-US" dirty="0"/>
              <a:t> manipulations; and</a:t>
            </a:r>
          </a:p>
          <a:p>
            <a:pPr lvl="1"/>
            <a:r>
              <a:rPr lang="en-US" dirty="0"/>
              <a:t>Define user-defined models; etc.</a:t>
            </a:r>
          </a:p>
          <a:p>
            <a:r>
              <a:rPr lang="en-US" dirty="0"/>
              <a:t>References to write </a:t>
            </a:r>
            <a:r>
              <a:rPr lang="en-US" dirty="0" err="1"/>
              <a:t>EPCL</a:t>
            </a:r>
            <a:r>
              <a:rPr lang="en-US" dirty="0"/>
              <a:t> scripts</a:t>
            </a:r>
          </a:p>
          <a:p>
            <a:pPr lvl="1"/>
            <a:r>
              <a:rPr lang="en-US" dirty="0" err="1"/>
              <a:t>EPCL</a:t>
            </a:r>
            <a:r>
              <a:rPr lang="en-US" dirty="0"/>
              <a:t> script samples</a:t>
            </a:r>
          </a:p>
          <a:p>
            <a:pPr lvl="1"/>
            <a:r>
              <a:rPr lang="en-US" dirty="0" err="1"/>
              <a:t>PSLF</a:t>
            </a:r>
            <a:r>
              <a:rPr lang="en-US" dirty="0"/>
              <a:t> </a:t>
            </a:r>
            <a:r>
              <a:rPr lang="en-US" dirty="0" err="1"/>
              <a:t>EPCL</a:t>
            </a:r>
            <a:r>
              <a:rPr lang="en-US" dirty="0"/>
              <a:t> manual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CFA6-2A4B-41A5-80FD-752E64875E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88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EPCL</a:t>
            </a:r>
            <a:r>
              <a:rPr lang="en-US" dirty="0"/>
              <a:t> scripting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3139"/>
            <a:ext cx="10858500" cy="5054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EPCL</a:t>
            </a:r>
            <a:r>
              <a:rPr lang="en-US" sz="2000" dirty="0"/>
              <a:t> programming knowledge: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Syntax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/>
              <a:t>PSLF</a:t>
            </a:r>
            <a:r>
              <a:rPr lang="en-US" sz="2000" dirty="0"/>
              <a:t> APIs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Accessible variables in </a:t>
            </a:r>
            <a:r>
              <a:rPr lang="en-US" sz="2000" dirty="0" err="1"/>
              <a:t>EPCL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Reference: 1. file:///C:/upslf19/html/toc.htm;      2. file:///C:/upslf19/htmlpl/Chapter5.htm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3787885"/>
            <a:ext cx="5397500" cy="2717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910" y="3690328"/>
            <a:ext cx="3804377" cy="27174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6633" y="3418553"/>
            <a:ext cx="2187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Functions (example) </a:t>
            </a:r>
          </a:p>
        </p:txBody>
      </p:sp>
      <p:sp>
        <p:nvSpPr>
          <p:cNvPr id="7" name="Rectangle 6"/>
          <p:cNvSpPr/>
          <p:nvPr/>
        </p:nvSpPr>
        <p:spPr>
          <a:xfrm>
            <a:off x="7331670" y="3320996"/>
            <a:ext cx="3078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Accessible variables (example)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CFA6-2A4B-41A5-80FD-752E64875E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94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</a:t>
            </a:r>
            <a:r>
              <a:rPr lang="en-US" dirty="0" err="1"/>
              <a:t>EPCL</a:t>
            </a:r>
            <a:r>
              <a:rPr lang="en-US" dirty="0"/>
              <a:t> example - Dynamic simulation of generation trip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/*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DySim_TripGen_Example.p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  dynamic simulation of generation trip event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  Trip Gen: NORTH-G1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  Trip Time: 1 sec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  Total simulation Time:10 sec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*/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$</a:t>
            </a:r>
            <a:r>
              <a:rPr lang="en-US" sz="1600" dirty="0" err="1"/>
              <a:t>dyfile</a:t>
            </a:r>
            <a:r>
              <a:rPr lang="en-US" sz="1600" dirty="0"/>
              <a:t> = "GE23Bus.dyd"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/* input dynamic file */</a:t>
            </a:r>
          </a:p>
          <a:p>
            <a:pPr marL="0" indent="0">
              <a:buNone/>
            </a:pPr>
            <a:r>
              <a:rPr lang="en-US" sz="1600" dirty="0"/>
              <a:t>$</a:t>
            </a:r>
            <a:r>
              <a:rPr lang="en-US" sz="1600" dirty="0" err="1"/>
              <a:t>hfile</a:t>
            </a:r>
            <a:r>
              <a:rPr lang="en-US" sz="1600" dirty="0"/>
              <a:t>  = "GE23Bus.sav"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/* input power flow case */</a:t>
            </a:r>
          </a:p>
          <a:p>
            <a:pPr marL="0" indent="0">
              <a:buNone/>
            </a:pPr>
            <a:r>
              <a:rPr lang="en-US" sz="1600" dirty="0"/>
              <a:t>$</a:t>
            </a:r>
            <a:r>
              <a:rPr lang="en-US" sz="1600" dirty="0" err="1"/>
              <a:t>pfile</a:t>
            </a:r>
            <a:r>
              <a:rPr lang="en-US" sz="1600" dirty="0"/>
              <a:t>  = "</a:t>
            </a:r>
            <a:r>
              <a:rPr lang="en-US" sz="1600" dirty="0" err="1"/>
              <a:t>EventA.chf</a:t>
            </a:r>
            <a:r>
              <a:rPr lang="en-US" sz="1600" dirty="0"/>
              <a:t>"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/* output channel file */</a:t>
            </a:r>
          </a:p>
          <a:p>
            <a:pPr marL="0" indent="0">
              <a:buNone/>
            </a:pPr>
            <a:r>
              <a:rPr lang="en-US" sz="1600" dirty="0"/>
              <a:t>$</a:t>
            </a:r>
            <a:r>
              <a:rPr lang="en-US" sz="1600" dirty="0" err="1"/>
              <a:t>rfile</a:t>
            </a:r>
            <a:r>
              <a:rPr lang="en-US" sz="1600" dirty="0"/>
              <a:t>  = "</a:t>
            </a:r>
            <a:r>
              <a:rPr lang="en-US" sz="1600" dirty="0" err="1"/>
              <a:t>EventA.rep</a:t>
            </a:r>
            <a:r>
              <a:rPr lang="en-US" sz="1600" dirty="0"/>
              <a:t>"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/* output report*/</a:t>
            </a:r>
          </a:p>
          <a:p>
            <a:pPr marL="0" indent="0">
              <a:buNone/>
            </a:pP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/>
              <a:t>@genTripBus1 = 101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/* select bus of generator to trip */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CFA6-2A4B-41A5-80FD-752E64875EEB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37179" y="4051299"/>
            <a:ext cx="304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(variable definition)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470764" y="1212888"/>
            <a:ext cx="0" cy="50869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287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err="1"/>
              <a:t>EPCL</a:t>
            </a:r>
            <a:r>
              <a:rPr lang="en-US" dirty="0"/>
              <a:t> example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@return = </a:t>
            </a:r>
            <a:r>
              <a:rPr lang="en-US" sz="1600" dirty="0" err="1"/>
              <a:t>getf</a:t>
            </a:r>
            <a:r>
              <a:rPr lang="en-US" sz="1600" dirty="0"/>
              <a:t>($</a:t>
            </a:r>
            <a:r>
              <a:rPr lang="en-US" sz="1600" dirty="0" err="1"/>
              <a:t>hfile</a:t>
            </a:r>
            <a:r>
              <a:rPr lang="en-US" sz="1600" dirty="0"/>
              <a:t>)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/* load power flow case data*/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@return = </a:t>
            </a:r>
            <a:r>
              <a:rPr lang="en-US" sz="1600" dirty="0" err="1"/>
              <a:t>rdyd</a:t>
            </a:r>
            <a:r>
              <a:rPr lang="en-US" sz="1600" dirty="0"/>
              <a:t>($</a:t>
            </a:r>
            <a:r>
              <a:rPr lang="en-US" sz="1600" dirty="0" err="1"/>
              <a:t>dyfile</a:t>
            </a:r>
            <a:r>
              <a:rPr lang="en-US" sz="1600" dirty="0"/>
              <a:t>, $</a:t>
            </a:r>
            <a:r>
              <a:rPr lang="en-US" sz="1600" dirty="0" err="1"/>
              <a:t>rfile</a:t>
            </a:r>
            <a:r>
              <a:rPr lang="en-US" sz="1600" dirty="0"/>
              <a:t>, "1")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/* load dynamic data*/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@return = </a:t>
            </a:r>
            <a:r>
              <a:rPr lang="en-US" sz="1600" dirty="0" err="1"/>
              <a:t>soln</a:t>
            </a:r>
            <a:r>
              <a:rPr lang="en-US" sz="1600" dirty="0"/>
              <a:t>("0") 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/* solve load flow */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@return = </a:t>
            </a:r>
            <a:r>
              <a:rPr lang="en-US" sz="1600" dirty="0" err="1"/>
              <a:t>init</a:t>
            </a:r>
            <a:r>
              <a:rPr lang="en-US" sz="1600" dirty="0"/>
              <a:t>($</a:t>
            </a:r>
            <a:r>
              <a:rPr lang="en-US" sz="1600" dirty="0" err="1"/>
              <a:t>pfile</a:t>
            </a:r>
            <a:r>
              <a:rPr lang="en-US" sz="1600" dirty="0"/>
              <a:t>, $</a:t>
            </a:r>
            <a:r>
              <a:rPr lang="en-US" sz="1600" dirty="0" err="1"/>
              <a:t>rfile</a:t>
            </a:r>
            <a:r>
              <a:rPr lang="en-US" sz="1600" dirty="0"/>
              <a:t>, "1")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/* initialize */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/* run 1 sec of steady state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simulaiton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*/</a:t>
            </a:r>
          </a:p>
          <a:p>
            <a:pPr marL="0" indent="0">
              <a:buNone/>
            </a:pPr>
            <a:r>
              <a:rPr lang="en-US" sz="1600" dirty="0" err="1"/>
              <a:t>dypar</a:t>
            </a:r>
            <a:r>
              <a:rPr lang="en-US" sz="1600" dirty="0"/>
              <a:t>[0].</a:t>
            </a:r>
            <a:r>
              <a:rPr lang="en-US" sz="1600" dirty="0" err="1"/>
              <a:t>tpause</a:t>
            </a:r>
            <a:r>
              <a:rPr lang="en-US" sz="1600" dirty="0"/>
              <a:t> = 1. </a:t>
            </a:r>
          </a:p>
          <a:p>
            <a:pPr marL="0" indent="0">
              <a:buNone/>
            </a:pPr>
            <a:r>
              <a:rPr lang="en-US" sz="1600" dirty="0"/>
              <a:t>@return = run()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/* find the internal bus index of the gen trip bus*/</a:t>
            </a:r>
          </a:p>
          <a:p>
            <a:pPr marL="0" indent="0">
              <a:buNone/>
            </a:pPr>
            <a:r>
              <a:rPr lang="en-US" sz="1600" dirty="0"/>
              <a:t>for @</a:t>
            </a:r>
            <a:r>
              <a:rPr lang="en-US" sz="1600" dirty="0" err="1"/>
              <a:t>i</a:t>
            </a:r>
            <a:r>
              <a:rPr lang="en-US" sz="1600" dirty="0"/>
              <a:t> = 0 to </a:t>
            </a:r>
            <a:r>
              <a:rPr lang="en-US" sz="1600" dirty="0" err="1"/>
              <a:t>casepar</a:t>
            </a:r>
            <a:r>
              <a:rPr lang="en-US" sz="1600" dirty="0"/>
              <a:t>[0].nbus-1</a:t>
            </a:r>
          </a:p>
          <a:p>
            <a:pPr marL="0" indent="0">
              <a:buNone/>
            </a:pPr>
            <a:r>
              <a:rPr lang="en-US" sz="1600" dirty="0"/>
              <a:t>	if( </a:t>
            </a:r>
            <a:r>
              <a:rPr lang="en-US" sz="1600" dirty="0" err="1"/>
              <a:t>busd</a:t>
            </a:r>
            <a:r>
              <a:rPr lang="en-US" sz="1600" dirty="0"/>
              <a:t>[@</a:t>
            </a:r>
            <a:r>
              <a:rPr lang="en-US" sz="1600" dirty="0" err="1"/>
              <a:t>i</a:t>
            </a:r>
            <a:r>
              <a:rPr lang="en-US" sz="1600" dirty="0"/>
              <a:t>].</a:t>
            </a:r>
            <a:r>
              <a:rPr lang="en-US" sz="1600" dirty="0" err="1"/>
              <a:t>extnum</a:t>
            </a:r>
            <a:r>
              <a:rPr lang="en-US" sz="1600" dirty="0"/>
              <a:t> = @genTripBus1 )</a:t>
            </a:r>
          </a:p>
          <a:p>
            <a:pPr marL="0" indent="0">
              <a:buNone/>
            </a:pPr>
            <a:r>
              <a:rPr lang="en-US" sz="1600" dirty="0"/>
              <a:t>		@genbus1 = @</a:t>
            </a:r>
            <a:r>
              <a:rPr lang="en-US" sz="1600" dirty="0" err="1"/>
              <a:t>i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err="1"/>
              <a:t>endif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next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CFA6-2A4B-41A5-80FD-752E64875EEB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15609" y="2108417"/>
            <a:ext cx="30887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(solving load flow and initialize dynamic simulation using </a:t>
            </a:r>
            <a:r>
              <a:rPr lang="en-US" sz="2800" dirty="0" err="1"/>
              <a:t>PSLF</a:t>
            </a:r>
            <a:r>
              <a:rPr lang="en-US" sz="2800" dirty="0"/>
              <a:t> APIs)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470764" y="1212888"/>
            <a:ext cx="0" cy="50869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96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PSLF</a:t>
            </a:r>
            <a:r>
              <a:rPr lang="en-US" dirty="0"/>
              <a:t> Introduction</a:t>
            </a:r>
          </a:p>
          <a:p>
            <a:r>
              <a:rPr lang="en-US" dirty="0" err="1"/>
              <a:t>PSLF</a:t>
            </a:r>
            <a:r>
              <a:rPr lang="en-US" dirty="0"/>
              <a:t> Demonstrations</a:t>
            </a:r>
          </a:p>
          <a:p>
            <a:pPr lvl="2"/>
            <a:r>
              <a:rPr lang="en-US" dirty="0"/>
              <a:t>View and edit power flow data</a:t>
            </a:r>
          </a:p>
          <a:p>
            <a:pPr lvl="2"/>
            <a:r>
              <a:rPr lang="en-US" dirty="0"/>
              <a:t>Dynamic simulation</a:t>
            </a:r>
          </a:p>
          <a:p>
            <a:pPr lvl="2"/>
            <a:r>
              <a:rPr lang="en-US" dirty="0" err="1"/>
              <a:t>PSLF</a:t>
            </a:r>
            <a:r>
              <a:rPr lang="en-US" dirty="0"/>
              <a:t> PLOT</a:t>
            </a:r>
          </a:p>
          <a:p>
            <a:pPr lvl="2"/>
            <a:r>
              <a:rPr lang="en-US" dirty="0" err="1"/>
              <a:t>EPCL</a:t>
            </a:r>
            <a:r>
              <a:rPr lang="en-US" dirty="0"/>
              <a:t> scripts in </a:t>
            </a:r>
            <a:r>
              <a:rPr lang="en-US" dirty="0" err="1"/>
              <a:t>PSLF</a:t>
            </a:r>
            <a:endParaRPr lang="en-US" dirty="0"/>
          </a:p>
          <a:p>
            <a:pPr lvl="2"/>
            <a:r>
              <a:rPr lang="en-US" dirty="0"/>
              <a:t>Data conversion between PSS/e and </a:t>
            </a:r>
            <a:r>
              <a:rPr lang="en-US" dirty="0" err="1"/>
              <a:t>PSLF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CFA6-2A4B-41A5-80FD-752E64875E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21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err="1"/>
              <a:t>EPCL</a:t>
            </a:r>
            <a:r>
              <a:rPr lang="en-US" dirty="0"/>
              <a:t> example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/* Trip unit*/</a:t>
            </a:r>
          </a:p>
          <a:p>
            <a:pPr marL="0" indent="0">
              <a:buNone/>
            </a:pPr>
            <a:r>
              <a:rPr lang="en-US" sz="1800" dirty="0"/>
              <a:t>for @</a:t>
            </a:r>
            <a:r>
              <a:rPr lang="en-US" sz="1800" dirty="0" err="1"/>
              <a:t>i</a:t>
            </a:r>
            <a:r>
              <a:rPr lang="en-US" sz="1800" dirty="0"/>
              <a:t> = 0 to </a:t>
            </a:r>
            <a:r>
              <a:rPr lang="en-US" sz="1800" dirty="0" err="1"/>
              <a:t>casepar</a:t>
            </a:r>
            <a:r>
              <a:rPr lang="en-US" sz="1800" dirty="0"/>
              <a:t>[0].ngen-1</a:t>
            </a:r>
          </a:p>
          <a:p>
            <a:pPr marL="0" indent="0">
              <a:buNone/>
            </a:pPr>
            <a:r>
              <a:rPr lang="en-US" sz="1800" dirty="0"/>
              <a:t>	if( gens[@</a:t>
            </a:r>
            <a:r>
              <a:rPr lang="en-US" sz="1800" dirty="0" err="1"/>
              <a:t>i</a:t>
            </a:r>
            <a:r>
              <a:rPr lang="en-US" sz="1800" dirty="0"/>
              <a:t>].</a:t>
            </a:r>
            <a:r>
              <a:rPr lang="en-US" sz="1800" dirty="0" err="1"/>
              <a:t>ibgen</a:t>
            </a:r>
            <a:r>
              <a:rPr lang="en-US" sz="1800" dirty="0"/>
              <a:t> = @genbus1 )</a:t>
            </a:r>
          </a:p>
          <a:p>
            <a:pPr marL="0" indent="0">
              <a:buNone/>
            </a:pPr>
            <a:r>
              <a:rPr lang="en-US" sz="1800" dirty="0"/>
              <a:t>		 gens[@</a:t>
            </a:r>
            <a:r>
              <a:rPr lang="en-US" sz="1800" dirty="0" err="1"/>
              <a:t>i</a:t>
            </a:r>
            <a:r>
              <a:rPr lang="en-US" sz="1800" dirty="0"/>
              <a:t>].</a:t>
            </a:r>
            <a:r>
              <a:rPr lang="en-US" sz="1800" dirty="0" err="1"/>
              <a:t>st</a:t>
            </a:r>
            <a:r>
              <a:rPr lang="en-US" sz="1800" dirty="0"/>
              <a:t> = 0 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/* set the gen status to ‘off’*/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endif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Next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/* run simulation to 10 sec */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dypar</a:t>
            </a:r>
            <a:r>
              <a:rPr lang="en-US" sz="1800" dirty="0"/>
              <a:t>[0].</a:t>
            </a:r>
            <a:r>
              <a:rPr lang="en-US" sz="1800" dirty="0" err="1"/>
              <a:t>tpause</a:t>
            </a:r>
            <a:r>
              <a:rPr lang="en-US" sz="1800" dirty="0"/>
              <a:t> = 10.</a:t>
            </a:r>
          </a:p>
          <a:p>
            <a:pPr marL="0" indent="0">
              <a:buNone/>
            </a:pPr>
            <a:r>
              <a:rPr lang="en-US" sz="1800" dirty="0"/>
              <a:t>@return = run()</a:t>
            </a:r>
          </a:p>
          <a:p>
            <a:pPr marL="0" indent="0">
              <a:buNone/>
            </a:pPr>
            <a:r>
              <a:rPr lang="en-US" sz="1800" dirty="0"/>
              <a:t>end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CFA6-2A4B-41A5-80FD-752E64875EEB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74900" y="1790054"/>
            <a:ext cx="297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(manipulating system states using </a:t>
            </a:r>
            <a:r>
              <a:rPr lang="en-US" sz="2800" dirty="0" err="1"/>
              <a:t>EPCL</a:t>
            </a:r>
            <a:r>
              <a:rPr lang="en-US" sz="2800" dirty="0"/>
              <a:t> syntax and accessible variables)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470764" y="1212888"/>
            <a:ext cx="0" cy="50869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468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conversion between </a:t>
            </a:r>
            <a:r>
              <a:rPr lang="en-US" dirty="0" err="1"/>
              <a:t>PSLF</a:t>
            </a:r>
            <a:r>
              <a:rPr lang="en-US" dirty="0"/>
              <a:t> and PSS/e (</a:t>
            </a:r>
            <a:r>
              <a:rPr lang="en-US" dirty="0" err="1"/>
              <a:t>PTI</a:t>
            </a:r>
            <a:r>
              <a:rPr lang="en-US" dirty="0"/>
              <a:t>)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Convert PSS/e (</a:t>
            </a:r>
            <a:r>
              <a:rPr lang="en-US" sz="2400" dirty="0" err="1"/>
              <a:t>PTI</a:t>
            </a:r>
            <a:r>
              <a:rPr lang="en-US" sz="2400" dirty="0"/>
              <a:t>) to </a:t>
            </a:r>
            <a:r>
              <a:rPr lang="en-US" sz="2400" dirty="0" err="1"/>
              <a:t>PSLF</a:t>
            </a:r>
            <a:r>
              <a:rPr lang="en-US" sz="2400" dirty="0"/>
              <a:t>:</a:t>
            </a:r>
          </a:p>
          <a:p>
            <a:r>
              <a:rPr lang="en-US" sz="2400" dirty="0"/>
              <a:t>Click “Exim” to import </a:t>
            </a:r>
            <a:r>
              <a:rPr lang="en-US" sz="2400" dirty="0" err="1"/>
              <a:t>PTI</a:t>
            </a:r>
            <a:r>
              <a:rPr lang="en-US" sz="2400" dirty="0"/>
              <a:t> power flow data (.raw).</a:t>
            </a:r>
          </a:p>
          <a:p>
            <a:r>
              <a:rPr lang="en-US" sz="2400" dirty="0"/>
              <a:t>Execute the </a:t>
            </a:r>
            <a:r>
              <a:rPr lang="en-US" sz="2400" dirty="0" err="1"/>
              <a:t>EPCL</a:t>
            </a:r>
            <a:r>
              <a:rPr lang="en-US" sz="2400" dirty="0"/>
              <a:t> script: </a:t>
            </a:r>
            <a:r>
              <a:rPr lang="en-US" sz="2400" dirty="0" err="1"/>
              <a:t>rdyn.p</a:t>
            </a:r>
            <a:r>
              <a:rPr lang="en-US" sz="2400" dirty="0"/>
              <a:t> to load </a:t>
            </a:r>
            <a:r>
              <a:rPr lang="en-US" sz="2400" dirty="0" err="1"/>
              <a:t>PTI</a:t>
            </a:r>
            <a:r>
              <a:rPr lang="en-US" sz="2400" dirty="0"/>
              <a:t> dynamic data (. </a:t>
            </a:r>
            <a:r>
              <a:rPr lang="en-US" sz="2400" dirty="0" err="1"/>
              <a:t>dyn</a:t>
            </a:r>
            <a:r>
              <a:rPr lang="en-US" sz="2400" dirty="0"/>
              <a:t>).</a:t>
            </a:r>
          </a:p>
          <a:p>
            <a:r>
              <a:rPr lang="en-US" sz="2400" dirty="0"/>
              <a:t>Click “</a:t>
            </a:r>
            <a:r>
              <a:rPr lang="en-US" sz="2400" dirty="0" err="1"/>
              <a:t>savf</a:t>
            </a:r>
            <a:r>
              <a:rPr lang="en-US" sz="2400" dirty="0"/>
              <a:t>” and “</a:t>
            </a:r>
            <a:r>
              <a:rPr lang="en-US" sz="2400" dirty="0" err="1"/>
              <a:t>wdyd</a:t>
            </a:r>
            <a:r>
              <a:rPr lang="en-US" sz="2400" dirty="0"/>
              <a:t>” to save data in the </a:t>
            </a:r>
            <a:r>
              <a:rPr lang="en-US" sz="2400" dirty="0" err="1"/>
              <a:t>PSLF</a:t>
            </a:r>
            <a:r>
              <a:rPr lang="en-US" sz="2400" dirty="0"/>
              <a:t> format.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Issues may happen due to model compatibility between </a:t>
            </a:r>
            <a:r>
              <a:rPr lang="en-US" sz="2400" dirty="0" err="1"/>
              <a:t>PSLF</a:t>
            </a:r>
            <a:r>
              <a:rPr lang="en-US" sz="2400" dirty="0"/>
              <a:t> and PSS/e. To solve them, please read “samples\Dynamic Data Conversion\Dynamic Data Conversion.doc”.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CFA6-2A4B-41A5-80FD-752E64875E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03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exercises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Load the power flow data using a test system in </a:t>
            </a:r>
            <a:r>
              <a:rPr lang="en-US" dirty="0" err="1"/>
              <a:t>PSLF</a:t>
            </a:r>
            <a:r>
              <a:rPr lang="en-US" dirty="0"/>
              <a:t> (e.g. “t3ps”). Try editing the power flow data, creating bus display and loading one-line diagram.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Perform dynamic simulation (bus fault, line trip, or generator trip). Check the error report and plot simulation results in </a:t>
            </a:r>
            <a:r>
              <a:rPr lang="en-US" dirty="0" err="1"/>
              <a:t>PSLF</a:t>
            </a:r>
            <a:r>
              <a:rPr lang="en-US" dirty="0"/>
              <a:t> PLOT.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a </a:t>
            </a:r>
            <a:r>
              <a:rPr lang="en-US" dirty="0" err="1"/>
              <a:t>EPCL</a:t>
            </a:r>
            <a:r>
              <a:rPr lang="en-US" dirty="0"/>
              <a:t> script to automate the simulation in 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CFA6-2A4B-41A5-80FD-752E64875E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4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</a:t>
            </a:r>
            <a:r>
              <a:rPr lang="en-US" dirty="0" err="1"/>
              <a:t>PSLF</a:t>
            </a:r>
            <a:r>
              <a:rPr lang="en-US" dirty="0"/>
              <a:t> at </a:t>
            </a:r>
            <a:r>
              <a:rPr lang="en-US" dirty="0" err="1"/>
              <a:t>CURENT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 in a server</a:t>
            </a:r>
          </a:p>
          <a:p>
            <a:pPr lvl="1"/>
            <a:r>
              <a:rPr lang="en-US" dirty="0"/>
              <a:t>rd0.eecs.utk.edu (currently available)</a:t>
            </a:r>
          </a:p>
          <a:p>
            <a:pPr lvl="1"/>
            <a:r>
              <a:rPr lang="en-US" dirty="0"/>
              <a:t>rd1.eecs.utk.edu (available after Sept.1, 2016)</a:t>
            </a:r>
          </a:p>
          <a:p>
            <a:pPr lvl="1"/>
            <a:r>
              <a:rPr lang="en-US" dirty="0"/>
              <a:t>rd2.eecs.utk.edu (available after Sept.1, 2016)</a:t>
            </a:r>
          </a:p>
          <a:p>
            <a:r>
              <a:rPr lang="en-US" dirty="0"/>
              <a:t>Install </a:t>
            </a:r>
            <a:r>
              <a:rPr lang="en-US" dirty="0" err="1"/>
              <a:t>PSLF</a:t>
            </a:r>
            <a:r>
              <a:rPr lang="en-US" dirty="0"/>
              <a:t> on a desktop</a:t>
            </a:r>
          </a:p>
          <a:p>
            <a:pPr lvl="1"/>
            <a:r>
              <a:rPr lang="en-US" dirty="0"/>
              <a:t>Send a request to </a:t>
            </a:r>
            <a:r>
              <a:rPr lang="en-US" dirty="0">
                <a:hlinkClick r:id="rId2"/>
              </a:rPr>
              <a:t>ithelp@eecs.utk.edu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CFA6-2A4B-41A5-80FD-752E64875E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32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PSLF</a:t>
            </a:r>
            <a:r>
              <a:rPr lang="en-US" dirty="0"/>
              <a:t>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PSLF</a:t>
            </a:r>
            <a:endParaRPr lang="en-US" dirty="0"/>
          </a:p>
          <a:p>
            <a:pPr lvl="1"/>
            <a:r>
              <a:rPr lang="en-US" dirty="0"/>
              <a:t>is a software for power system simulations, including steady state and dynamic analysis.</a:t>
            </a:r>
          </a:p>
          <a:p>
            <a:pPr lvl="1"/>
            <a:r>
              <a:rPr lang="en-US" dirty="0"/>
              <a:t>has the capability to simulate large-scale power systems.</a:t>
            </a:r>
          </a:p>
          <a:p>
            <a:pPr lvl="1"/>
            <a:r>
              <a:rPr lang="en-US" dirty="0"/>
              <a:t>includes a large variety of standard dynamic models, including PV, WTG, and </a:t>
            </a:r>
            <a:r>
              <a:rPr lang="en-US" dirty="0" err="1"/>
              <a:t>HVDC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more popular in </a:t>
            </a:r>
            <a:r>
              <a:rPr lang="en-US" dirty="0" err="1"/>
              <a:t>WECC</a:t>
            </a:r>
            <a:r>
              <a:rPr lang="en-US" dirty="0"/>
              <a:t> than in </a:t>
            </a:r>
            <a:r>
              <a:rPr lang="en-US" dirty="0" err="1"/>
              <a:t>EI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CFA6-2A4B-41A5-80FD-752E64875E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2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component models in </a:t>
            </a:r>
            <a:r>
              <a:rPr lang="en-US" dirty="0" err="1"/>
              <a:t>PSLF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A large variety of models:</a:t>
            </a:r>
          </a:p>
          <a:p>
            <a:r>
              <a:rPr lang="en-US" dirty="0"/>
              <a:t>Machine Models</a:t>
            </a:r>
          </a:p>
          <a:p>
            <a:r>
              <a:rPr lang="en-US" dirty="0"/>
              <a:t>Excitation Models</a:t>
            </a:r>
          </a:p>
          <a:p>
            <a:r>
              <a:rPr lang="en-US" dirty="0"/>
              <a:t>Prime Mover Models</a:t>
            </a:r>
          </a:p>
          <a:p>
            <a:r>
              <a:rPr lang="en-US" dirty="0"/>
              <a:t>Stabilizer Models</a:t>
            </a:r>
          </a:p>
          <a:p>
            <a:r>
              <a:rPr lang="en-US" dirty="0"/>
              <a:t>Transmission Device</a:t>
            </a:r>
          </a:p>
          <a:p>
            <a:r>
              <a:rPr lang="en-US" dirty="0"/>
              <a:t>Relay and Protection Models</a:t>
            </a:r>
          </a:p>
          <a:p>
            <a:r>
              <a:rPr lang="en-US" dirty="0"/>
              <a:t>Load Models</a:t>
            </a:r>
          </a:p>
          <a:p>
            <a:r>
              <a:rPr lang="en-US" dirty="0"/>
              <a:t>Meters</a:t>
            </a:r>
          </a:p>
          <a:p>
            <a:r>
              <a:rPr lang="en-US" dirty="0" err="1"/>
              <a:t>AGC</a:t>
            </a:r>
            <a:r>
              <a:rPr lang="en-US" dirty="0"/>
              <a:t>/Power Plant Control Models</a:t>
            </a:r>
          </a:p>
          <a:p>
            <a:r>
              <a:rPr lang="en-US" dirty="0" err="1"/>
              <a:t>HVDC</a:t>
            </a:r>
            <a:r>
              <a:rPr lang="en-US" dirty="0"/>
              <a:t> Models</a:t>
            </a:r>
          </a:p>
          <a:p>
            <a:r>
              <a:rPr lang="en-US" dirty="0"/>
              <a:t>WTG Models</a:t>
            </a:r>
          </a:p>
          <a:p>
            <a:r>
              <a:rPr lang="en-US" dirty="0"/>
              <a:t>PV Models	</a:t>
            </a:r>
          </a:p>
          <a:p>
            <a:r>
              <a:rPr lang="en-US" dirty="0"/>
              <a:t>Energy Storage Models</a:t>
            </a:r>
          </a:p>
          <a:p>
            <a:r>
              <a:rPr lang="en-US" dirty="0"/>
              <a:t>User Written Models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CFA6-2A4B-41A5-80FD-752E64875E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0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working folder in </a:t>
            </a:r>
            <a:r>
              <a:rPr lang="en-US" dirty="0" err="1"/>
              <a:t>PSLF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199"/>
            <a:ext cx="8096250" cy="46482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following steps are suggested to avoid changing original cases, script examples, and documents in </a:t>
            </a:r>
            <a:r>
              <a:rPr lang="en-US" dirty="0" err="1"/>
              <a:t>PSLF</a:t>
            </a:r>
            <a:r>
              <a:rPr lang="en-US" dirty="0"/>
              <a:t>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Create a new folder.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Right click the </a:t>
            </a:r>
            <a:r>
              <a:rPr lang="en-US" dirty="0" err="1"/>
              <a:t>PSLF</a:t>
            </a:r>
            <a:r>
              <a:rPr lang="en-US" dirty="0"/>
              <a:t> shortcut on the desktop.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Change the start directory to the new working folder.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Copy the “samples” folder at the directory C:\upslf19\samples. Paste the “samples” to the working folder. (Optional)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956" y="1950184"/>
            <a:ext cx="2932153" cy="41362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CFA6-2A4B-41A5-80FD-752E64875E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72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PSLF</a:t>
            </a:r>
            <a:r>
              <a:rPr lang="en-US" dirty="0"/>
              <a:t> Main Menu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1339421"/>
            <a:ext cx="8858250" cy="525088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CFA6-2A4B-41A5-80FD-752E64875E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78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help in using </a:t>
            </a:r>
            <a:r>
              <a:rPr lang="en-US" dirty="0" err="1"/>
              <a:t>PSLF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Get help screen for a command by selecting the command and then </a:t>
            </a:r>
            <a:r>
              <a:rPr lang="en-US" sz="2800" u="sng" dirty="0"/>
              <a:t>clicking the F1 key</a:t>
            </a:r>
            <a:r>
              <a:rPr lang="en-US" sz="2800" dirty="0"/>
              <a:t>.  A typical help screen looks like this: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4183" b="38005"/>
          <a:stretch/>
        </p:blipFill>
        <p:spPr>
          <a:xfrm>
            <a:off x="4109724" y="2565750"/>
            <a:ext cx="4627876" cy="3762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CFA6-2A4B-41A5-80FD-752E64875E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05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Demonstrations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View and edit power flow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Dynamic simulation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PSLF</a:t>
            </a:r>
            <a:r>
              <a:rPr lang="en-US" dirty="0"/>
              <a:t> PLOT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EPCL</a:t>
            </a:r>
            <a:r>
              <a:rPr lang="en-US" dirty="0"/>
              <a:t> scripts in </a:t>
            </a:r>
            <a:r>
              <a:rPr lang="en-US" dirty="0" err="1"/>
              <a:t>PSLF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 conversion between PSS/e and </a:t>
            </a:r>
            <a:r>
              <a:rPr lang="en-US" dirty="0" err="1"/>
              <a:t>PSLF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CFA6-2A4B-41A5-80FD-752E64875E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91539"/>
      </p:ext>
    </p:extLst>
  </p:cSld>
  <p:clrMapOvr>
    <a:masterClrMapping/>
  </p:clrMapOvr>
</p:sld>
</file>

<file path=ppt/theme/theme1.xml><?xml version="1.0" encoding="utf-8"?>
<a:theme xmlns:a="http://schemas.openxmlformats.org/drawingml/2006/main" name="FNET">
  <a:themeElements>
    <a:clrScheme name="图钉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NET" id="{C629536A-E660-4474-8FA3-333D76D78A23}" vid="{34F510CF-2523-4441-9C6D-DC82EE9126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FNET</Template>
  <TotalTime>6719</TotalTime>
  <Words>1188</Words>
  <Application>Microsoft Office PowerPoint</Application>
  <PresentationFormat>Widescreen</PresentationFormat>
  <Paragraphs>195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SimSun</vt:lpstr>
      <vt:lpstr>Arial</vt:lpstr>
      <vt:lpstr>Calibri</vt:lpstr>
      <vt:lpstr>Verdana</vt:lpstr>
      <vt:lpstr>FNET</vt:lpstr>
      <vt:lpstr>ECE 627: Wide Area Synchronous Measurement and Applications PSLF Introduction</vt:lpstr>
      <vt:lpstr>Contents</vt:lpstr>
      <vt:lpstr>Accessing PSLF at CURENT</vt:lpstr>
      <vt:lpstr>PSLF introduction</vt:lpstr>
      <vt:lpstr>List of component models in PSLF </vt:lpstr>
      <vt:lpstr>Setting up a working folder in PSLF</vt:lpstr>
      <vt:lpstr>PSLF Main Menu</vt:lpstr>
      <vt:lpstr>Getting help in using PSLF</vt:lpstr>
      <vt:lpstr>Demonstrations </vt:lpstr>
      <vt:lpstr>View and edit power flow data</vt:lpstr>
      <vt:lpstr>View and edit power flow data - table view or bus display </vt:lpstr>
      <vt:lpstr>View and edit power flow data – one line diagram</vt:lpstr>
      <vt:lpstr>Dynamic simulation</vt:lpstr>
      <vt:lpstr>PSLF PLOT</vt:lpstr>
      <vt:lpstr>Debugging dynamic simulation suspicions and errors</vt:lpstr>
      <vt:lpstr>EPCL scripts in PSLF</vt:lpstr>
      <vt:lpstr>EPCL scripting</vt:lpstr>
      <vt:lpstr>An EPCL example - Dynamic simulation of generation trip event</vt:lpstr>
      <vt:lpstr>An EPCL example (cont.)</vt:lpstr>
      <vt:lpstr>An EPCL example (cont.)</vt:lpstr>
      <vt:lpstr>Data conversion between PSLF and PSS/e (PTI) formats</vt:lpstr>
      <vt:lpstr>Some exercises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 Concorda PSLF Introduction</dc:title>
  <dc:creator>You, Shutang</dc:creator>
  <cp:lastModifiedBy>You, Shutang</cp:lastModifiedBy>
  <cp:revision>135</cp:revision>
  <dcterms:created xsi:type="dcterms:W3CDTF">2016-08-25T20:38:23Z</dcterms:created>
  <dcterms:modified xsi:type="dcterms:W3CDTF">2016-08-30T16:29:19Z</dcterms:modified>
</cp:coreProperties>
</file>